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370" r:id="rId2"/>
    <p:sldId id="389" r:id="rId3"/>
    <p:sldId id="372" r:id="rId4"/>
    <p:sldId id="371" r:id="rId5"/>
    <p:sldId id="373" r:id="rId6"/>
    <p:sldId id="374" r:id="rId7"/>
    <p:sldId id="278" r:id="rId8"/>
    <p:sldId id="426" r:id="rId9"/>
    <p:sldId id="277" r:id="rId10"/>
    <p:sldId id="354" r:id="rId11"/>
    <p:sldId id="390" r:id="rId12"/>
    <p:sldId id="376" r:id="rId13"/>
    <p:sldId id="378" r:id="rId14"/>
    <p:sldId id="427" r:id="rId15"/>
    <p:sldId id="379" r:id="rId16"/>
    <p:sldId id="380" r:id="rId17"/>
    <p:sldId id="381" r:id="rId18"/>
    <p:sldId id="428" r:id="rId19"/>
    <p:sldId id="430" r:id="rId20"/>
    <p:sldId id="460" r:id="rId21"/>
    <p:sldId id="462" r:id="rId22"/>
    <p:sldId id="461" r:id="rId23"/>
    <p:sldId id="382" r:id="rId24"/>
    <p:sldId id="431" r:id="rId25"/>
    <p:sldId id="432" r:id="rId26"/>
    <p:sldId id="434" r:id="rId27"/>
    <p:sldId id="444" r:id="rId28"/>
    <p:sldId id="445" r:id="rId29"/>
    <p:sldId id="446" r:id="rId30"/>
    <p:sldId id="447" r:id="rId31"/>
    <p:sldId id="448" r:id="rId32"/>
    <p:sldId id="449" r:id="rId33"/>
    <p:sldId id="451" r:id="rId34"/>
    <p:sldId id="455" r:id="rId35"/>
    <p:sldId id="383" r:id="rId36"/>
    <p:sldId id="384" r:id="rId37"/>
    <p:sldId id="435" r:id="rId38"/>
    <p:sldId id="436" r:id="rId39"/>
    <p:sldId id="437" r:id="rId40"/>
    <p:sldId id="440" r:id="rId41"/>
    <p:sldId id="441" r:id="rId42"/>
    <p:sldId id="442" r:id="rId43"/>
    <p:sldId id="385" r:id="rId44"/>
    <p:sldId id="386" r:id="rId45"/>
    <p:sldId id="423" r:id="rId46"/>
    <p:sldId id="425" r:id="rId47"/>
    <p:sldId id="424" r:id="rId48"/>
    <p:sldId id="368" r:id="rId49"/>
    <p:sldId id="463" r:id="rId50"/>
    <p:sldId id="464" r:id="rId5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99"/>
    <a:srgbClr val="000066"/>
    <a:srgbClr val="2790A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234" autoAdjust="0"/>
    <p:restoredTop sz="90929"/>
  </p:normalViewPr>
  <p:slideViewPr>
    <p:cSldViewPr>
      <p:cViewPr varScale="1">
        <p:scale>
          <a:sx n="66" d="100"/>
          <a:sy n="66" d="100"/>
        </p:scale>
        <p:origin x="-163" y="-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9199E0A3-B06C-40F4-8981-398A5BD31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CB056C0-3178-421C-8CFA-DC734258C4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B10B72-3814-480C-BCE8-936B59A1A9B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589ABA-5144-4D22-8EA4-15FC57FACE0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06F4A2E-A0DE-4F82-950C-2C6BFA73C38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E7091C-D46C-43D2-A919-70CBB49BF6C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075538-DA1B-4F4A-8944-8B103004427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8F2B34C-C574-4F67-B00F-640E7E072396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09AB333-B4EA-4744-9358-CE43ABBDE7E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472E93E-83F0-416B-9146-BDFA2992E542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2187298-68E9-48EB-AE16-6FC8E0A743A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25EA3D-0B7D-479E-AD46-BF00EAF6CBF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5A0EE0D-297F-4B83-8050-768195DDB410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C827FE-7E10-40B6-923A-D212C2CC35DB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AE29CCC-D6CC-48DA-A44B-51358EFF1CB0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E2067B-784A-4E7D-8955-A6A1618BFCC6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DE468C-4D1E-4586-9759-F392976CAB46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E09958-07B4-4467-8B99-F5285560139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5FEAC9C-E291-45D8-A102-AC00F43729C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B6529EC-DC47-4A25-B19E-056276F46472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5E1BCC9-67A8-4BD2-9E68-29D2179C57D5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315C37-BD6C-4E58-945A-099AAD1E238D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3A3358-77F3-4C0F-931C-F5F05D8CBAB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3138" cy="35861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5111750"/>
            <a:ext cx="5037137" cy="3398838"/>
          </a:xfrm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953D9E-6FC9-4D19-8E2D-0F25C80E67D0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CA" smtClean="0"/>
              <a:t>Fig. 16.28b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A3532C-ED36-49D7-A6DF-FE810B32B82B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3138" cy="3586163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5111750"/>
            <a:ext cx="5037137" cy="3398838"/>
          </a:xfrm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43C63E-B8F5-4D58-92C4-5A9FA7BD4D05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5AB7AF1-0133-46FC-AC64-5715365233F2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ABE28-6EB1-40D2-A9CF-384DB528F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Mollusca 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79" r:id="rId11"/>
    <p:sldLayoutId id="21474836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iodidac.bio.uottawa.ca/Thumbnails/filedet.htm?File_name=moll018b&amp;File_type=gif" TargetMode="Externa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hyperlink" Target="http://biodidac.bio.uottawa.ca/Thumbnails/filedet.htm?File_name=MONO001B&amp;File_type=GIF" TargetMode="Externa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upil" TargetMode="External"/><Relationship Id="rId13" Type="http://schemas.openxmlformats.org/officeDocument/2006/relationships/hyperlink" Target="https://en.wikipedia.org/wiki/Sepia_apama" TargetMode="External"/><Relationship Id="rId3" Type="http://schemas.openxmlformats.org/officeDocument/2006/relationships/audio" Target="../media/audio1.wav"/><Relationship Id="rId7" Type="http://schemas.openxmlformats.org/officeDocument/2006/relationships/hyperlink" Target="https://en.wikipedia.org/wiki/Cuttlebone" TargetMode="External"/><Relationship Id="rId12" Type="http://schemas.openxmlformats.org/officeDocument/2006/relationships/hyperlink" Target="https://en.wikipedia.org/wiki/Cephalopod_siz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Mollusc_shell" TargetMode="External"/><Relationship Id="rId11" Type="http://schemas.openxmlformats.org/officeDocument/2006/relationships/hyperlink" Target="https://en.wiktionary.org/wiki/denticulate" TargetMode="External"/><Relationship Id="rId5" Type="http://schemas.openxmlformats.org/officeDocument/2006/relationships/image" Target="../media/image19.png"/><Relationship Id="rId10" Type="http://schemas.openxmlformats.org/officeDocument/2006/relationships/hyperlink" Target="https://en.wikipedia.org/wiki/Tentacle" TargetMode="External"/><Relationship Id="rId4" Type="http://schemas.openxmlformats.org/officeDocument/2006/relationships/image" Target="../media/image18.png"/><Relationship Id="rId9" Type="http://schemas.openxmlformats.org/officeDocument/2006/relationships/hyperlink" Target="https://en.wikipedia.org/wiki/Cephalopod_ar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biodidac.bio.uottawa.ca/Thumbnails/filedet.htm?File_name=MONO001C&amp;File_type=GI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ritannica.com/science/radula" TargetMode="External"/><Relationship Id="rId5" Type="http://schemas.openxmlformats.org/officeDocument/2006/relationships/hyperlink" Target="https://www.britannica.com/science/blood-biochemistry" TargetMode="External"/><Relationship Id="rId4" Type="http://schemas.openxmlformats.org/officeDocument/2006/relationships/hyperlink" Target="https://www.britannica.com/animal/tusk-shel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iddle_East" TargetMode="External"/><Relationship Id="rId3" Type="http://schemas.openxmlformats.org/officeDocument/2006/relationships/hyperlink" Target="https://en.wikipedia.org/w/index.php?title=Dentalium_hexagonum&amp;action=edit&amp;redlink=1" TargetMode="External"/><Relationship Id="rId7" Type="http://schemas.openxmlformats.org/officeDocument/2006/relationships/hyperlink" Target="https://en.wikipedia.org/wiki/Natufian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Shell_money" TargetMode="External"/><Relationship Id="rId5" Type="http://schemas.openxmlformats.org/officeDocument/2006/relationships/hyperlink" Target="https://en.wikipedia.org/wiki/Pacific_Northwest" TargetMode="External"/><Relationship Id="rId10" Type="http://schemas.openxmlformats.org/officeDocument/2006/relationships/image" Target="../media/image34.jpeg"/><Relationship Id="rId4" Type="http://schemas.openxmlformats.org/officeDocument/2006/relationships/hyperlink" Target="https://en.wikipedia.org/w/index.php?title=Dentalium_pretiosum&amp;action=edit&amp;redlink=1" TargetMode="External"/><Relationship Id="rId9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audio" Target="../media/audio1.wav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WINDOWS\Desktop\Pictures\Movies\fish2.mov" TargetMode="Externa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iant_Pacific_octopu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hyperlink" Target="https://en.wikipedia.org/wiki/Enteroctopus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ephalopod_size" TargetMode="External"/><Relationship Id="rId3" Type="http://schemas.openxmlformats.org/officeDocument/2006/relationships/hyperlink" Target="https://en.wikipedia.org/wiki/Cephalopod" TargetMode="External"/><Relationship Id="rId7" Type="http://schemas.openxmlformats.org/officeDocument/2006/relationships/hyperlink" Target="https://en.wikipedia.org/wiki/Largest_organis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Invertebrate" TargetMode="External"/><Relationship Id="rId5" Type="http://schemas.openxmlformats.org/officeDocument/2006/relationships/hyperlink" Target="https://en.wikipedia.org/wiki/Colossal_squid" TargetMode="External"/><Relationship Id="rId10" Type="http://schemas.openxmlformats.org/officeDocument/2006/relationships/image" Target="../media/image83.jpeg"/><Relationship Id="rId4" Type="http://schemas.openxmlformats.org/officeDocument/2006/relationships/hyperlink" Target="https://en.wikipedia.org/wiki/Giant_squid" TargetMode="External"/><Relationship Id="rId9" Type="http://schemas.openxmlformats.org/officeDocument/2006/relationships/image" Target="../media/image82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ephalopod_fin" TargetMode="External"/><Relationship Id="rId3" Type="http://schemas.openxmlformats.org/officeDocument/2006/relationships/image" Target="../media/image84.jpeg"/><Relationship Id="rId7" Type="http://schemas.openxmlformats.org/officeDocument/2006/relationships/hyperlink" Target="https://en.wikipedia.org/wiki/Deep-sea_gigantis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Family_(biology)" TargetMode="External"/><Relationship Id="rId11" Type="http://schemas.openxmlformats.org/officeDocument/2006/relationships/hyperlink" Target="https://en.wikipedia.org/wiki/Largest_organisms" TargetMode="External"/><Relationship Id="rId5" Type="http://schemas.openxmlformats.org/officeDocument/2006/relationships/hyperlink" Target="https://en.wikipedia.org/wiki/Squid" TargetMode="External"/><Relationship Id="rId10" Type="http://schemas.openxmlformats.org/officeDocument/2006/relationships/hyperlink" Target="https://en.wikipedia.org/wiki/Colossal_squid" TargetMode="External"/><Relationship Id="rId4" Type="http://schemas.openxmlformats.org/officeDocument/2006/relationships/image" Target="../media/image85.jpeg"/><Relationship Id="rId9" Type="http://schemas.openxmlformats.org/officeDocument/2006/relationships/hyperlink" Target="https://en.wikipedia.org/wiki/Cephalopod_limb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7"/>
          <p:cNvSpPr txBox="1">
            <a:spLocks noChangeArrowheads="1"/>
          </p:cNvSpPr>
          <p:nvPr/>
        </p:nvSpPr>
        <p:spPr bwMode="auto">
          <a:xfrm>
            <a:off x="152400" y="152400"/>
            <a:ext cx="8839200" cy="2739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b="1" dirty="0" smtClean="0"/>
              <a:t>MOLLUSCA: </a:t>
            </a:r>
          </a:p>
          <a:p>
            <a:pPr algn="ctr">
              <a:spcBef>
                <a:spcPct val="50000"/>
              </a:spcBef>
            </a:pPr>
            <a:r>
              <a:rPr lang="en-US" sz="4000" b="1" dirty="0" smtClean="0"/>
              <a:t>GENERAL FEATURES, CLASSIFICATION &amp; EXAMPLES</a:t>
            </a:r>
            <a:endParaRPr lang="en-US" sz="4000" b="1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6781800" y="4876800"/>
            <a:ext cx="2209800" cy="16764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Dr. R. </a:t>
            </a:r>
            <a:r>
              <a:rPr kumimoji="0" lang="en-US" altLang="en-US" sz="21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Debnath</a:t>
            </a:r>
            <a:endParaRPr kumimoji="0" lang="en-US" altLang="en-US" sz="21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ＭＳ Ｐゴシック" pitchFamily="-110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Associate Professor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1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Deptt</a:t>
            </a:r>
            <a:r>
              <a:rPr kumimoji="0" lang="en-US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. of Zoology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MBB College, </a:t>
            </a:r>
            <a:r>
              <a:rPr kumimoji="0" lang="en-US" altLang="en-US" sz="21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Agartala</a:t>
            </a:r>
            <a:endParaRPr kumimoji="0" lang="en-US" altLang="en-US" sz="21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ＭＳ Ｐゴシック" pitchFamily="-110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ＭＳ Ｐゴシック" pitchFamily="-110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ＭＳ Ｐゴシック" pitchFamily="-110" charset="-128"/>
                <a:cs typeface="+mn-cs"/>
              </a:rPr>
              <a:t>07/03/2019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7678"/>
            <a:ext cx="6389764" cy="36787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C000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2">
                    <a:satMod val="130000"/>
                  </a:schemeClr>
                </a:solidFill>
              </a:rPr>
              <a:t>Mollusc</a:t>
            </a: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 Body Plan</a:t>
            </a:r>
          </a:p>
        </p:txBody>
      </p:sp>
      <p:pic>
        <p:nvPicPr>
          <p:cNvPr id="10243" name="Picture 3" descr="D:\Woodland Hills\ZOOLOGY\Phylum Mollusca\Mollusc Mantle.gif"/>
          <p:cNvPicPr>
            <a:picLocks noChangeAspect="1" noChangeArrowheads="1"/>
          </p:cNvPicPr>
          <p:nvPr/>
        </p:nvPicPr>
        <p:blipFill>
          <a:blip r:embed="rId3"/>
          <a:srcRect l="2803" t="9305" r="2803" b="8728"/>
          <a:stretch>
            <a:fillRect/>
          </a:stretch>
        </p:blipFill>
        <p:spPr bwMode="auto">
          <a:xfrm>
            <a:off x="304800" y="1066801"/>
            <a:ext cx="8534400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9144000" cy="5638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ransition spd="slow">
    <p:pull dir="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6"/>
          <p:cNvSpPr txBox="1">
            <a:spLocks noChangeArrowheads="1"/>
          </p:cNvSpPr>
          <p:nvPr/>
        </p:nvSpPr>
        <p:spPr bwMode="auto">
          <a:xfrm>
            <a:off x="228600" y="1143000"/>
            <a:ext cx="8686800" cy="56323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sz="3200" dirty="0"/>
              <a:t>Second-largest phylum in number of species- over 100,000 described.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sz="3200" dirty="0"/>
              <a:t>Ecologically widespread- marine, freshwater, terrestrial (gastropods very successful on land)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sz="3200" dirty="0"/>
              <a:t>Variety of body plans (therefore, many classes within the phylum) 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sz="3200" dirty="0"/>
              <a:t>Variety in body size- from ~1 mm to ~18 m (60 feet).  80% are under 5 cm, but many are large and therefore significant as food for man.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endParaRPr lang="en-US" sz="1600" dirty="0"/>
          </a:p>
        </p:txBody>
      </p:sp>
      <p:sp>
        <p:nvSpPr>
          <p:cNvPr id="4100" name="Text Box 1029"/>
          <p:cNvSpPr txBox="1"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dirty="0"/>
              <a:t>Phylum </a:t>
            </a:r>
            <a:r>
              <a:rPr lang="en-US" sz="5400" dirty="0" err="1"/>
              <a:t>Mollusca</a:t>
            </a:r>
            <a:endParaRPr lang="en-US" sz="4800" dirty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4267200" cy="3657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28600"/>
            <a:ext cx="426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4114800"/>
            <a:ext cx="3657600" cy="2514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4191000"/>
            <a:ext cx="4721106" cy="2438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ip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95400"/>
            <a:ext cx="4876800" cy="458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200400"/>
            <a:ext cx="3657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152400"/>
            <a:ext cx="302091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ransition spd="slow">
    <p:wipe dir="u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027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7 Classes of Extant </a:t>
            </a:r>
            <a:r>
              <a:rPr lang="en-US" sz="4000" b="1" dirty="0" err="1" smtClean="0"/>
              <a:t>Molluscs</a:t>
            </a:r>
            <a:endParaRPr lang="en-US" sz="4000" b="1" dirty="0"/>
          </a:p>
        </p:txBody>
      </p:sp>
      <p:sp>
        <p:nvSpPr>
          <p:cNvPr id="5123" name="Rectangle 1035"/>
          <p:cNvSpPr>
            <a:spLocks noChangeArrowheads="1"/>
          </p:cNvSpPr>
          <p:nvPr/>
        </p:nvSpPr>
        <p:spPr bwMode="auto">
          <a:xfrm>
            <a:off x="0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5124" name="Group 1050"/>
          <p:cNvGrpSpPr>
            <a:grpSpLocks/>
          </p:cNvGrpSpPr>
          <p:nvPr/>
        </p:nvGrpSpPr>
        <p:grpSpPr bwMode="auto">
          <a:xfrm>
            <a:off x="3581402" y="4038600"/>
            <a:ext cx="2749551" cy="1825625"/>
            <a:chOff x="1872" y="2976"/>
            <a:chExt cx="1732" cy="1150"/>
          </a:xfrm>
        </p:grpSpPr>
        <p:pic>
          <p:nvPicPr>
            <p:cNvPr id="5149" name="Picture 1030" descr="[Image, MONO001B.GIF]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12" y="3264"/>
              <a:ext cx="845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0" name="Rectangle 1042"/>
            <p:cNvSpPr>
              <a:spLocks noChangeArrowheads="1"/>
            </p:cNvSpPr>
            <p:nvPr/>
          </p:nvSpPr>
          <p:spPr bwMode="auto">
            <a:xfrm>
              <a:off x="1872" y="2976"/>
              <a:ext cx="17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 smtClean="0"/>
                <a:t>2. </a:t>
              </a:r>
              <a:r>
                <a:rPr lang="en-US" sz="2400" b="1" dirty="0" err="1" smtClean="0"/>
                <a:t>Monoplacophora</a:t>
              </a:r>
              <a:endParaRPr lang="en-US" sz="2400" b="1" dirty="0"/>
            </a:p>
          </p:txBody>
        </p:sp>
      </p:grpSp>
      <p:grpSp>
        <p:nvGrpSpPr>
          <p:cNvPr id="5125" name="Group 1049"/>
          <p:cNvGrpSpPr>
            <a:grpSpLocks/>
          </p:cNvGrpSpPr>
          <p:nvPr/>
        </p:nvGrpSpPr>
        <p:grpSpPr bwMode="auto">
          <a:xfrm>
            <a:off x="609600" y="3352800"/>
            <a:ext cx="2125663" cy="1344613"/>
            <a:chOff x="384" y="2784"/>
            <a:chExt cx="1339" cy="847"/>
          </a:xfrm>
        </p:grpSpPr>
        <p:pic>
          <p:nvPicPr>
            <p:cNvPr id="5147" name="Picture 1037" descr="[Image, moll018b.gif]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32" y="2976"/>
              <a:ext cx="1080" cy="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8" name="Rectangle 1043"/>
            <p:cNvSpPr>
              <a:spLocks noChangeArrowheads="1"/>
            </p:cNvSpPr>
            <p:nvPr/>
          </p:nvSpPr>
          <p:spPr bwMode="auto">
            <a:xfrm>
              <a:off x="384" y="2784"/>
              <a:ext cx="13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 smtClean="0"/>
                <a:t>1.Aplacophora</a:t>
              </a:r>
              <a:endParaRPr lang="en-US" sz="2400" b="1" dirty="0"/>
            </a:p>
          </p:txBody>
        </p:sp>
      </p:grpSp>
      <p:grpSp>
        <p:nvGrpSpPr>
          <p:cNvPr id="5126" name="Group 1047"/>
          <p:cNvGrpSpPr>
            <a:grpSpLocks/>
          </p:cNvGrpSpPr>
          <p:nvPr/>
        </p:nvGrpSpPr>
        <p:grpSpPr bwMode="auto">
          <a:xfrm>
            <a:off x="152401" y="4343400"/>
            <a:ext cx="3224214" cy="2233613"/>
            <a:chOff x="2016" y="1776"/>
            <a:chExt cx="2031" cy="1407"/>
          </a:xfrm>
        </p:grpSpPr>
        <p:pic>
          <p:nvPicPr>
            <p:cNvPr id="5145" name="Picture 104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08" y="1776"/>
              <a:ext cx="639" cy="1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46" name="Rectangle 1044"/>
            <p:cNvSpPr>
              <a:spLocks noChangeArrowheads="1"/>
            </p:cNvSpPr>
            <p:nvPr/>
          </p:nvSpPr>
          <p:spPr bwMode="auto">
            <a:xfrm>
              <a:off x="2016" y="2304"/>
              <a:ext cx="192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1">
                <a:spcBef>
                  <a:spcPct val="50000"/>
                </a:spcBef>
              </a:pPr>
              <a:r>
                <a:rPr lang="en-US" sz="2400" b="1" dirty="0" smtClean="0"/>
                <a:t>4. </a:t>
              </a:r>
              <a:r>
                <a:rPr lang="en-US" sz="2400" b="1" dirty="0" err="1" smtClean="0"/>
                <a:t>Scaphopoda</a:t>
              </a:r>
              <a:r>
                <a:rPr lang="en-US" sz="2400" dirty="0" smtClean="0"/>
                <a:t> 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/>
                <a:t>(tusk shells)</a:t>
              </a:r>
            </a:p>
          </p:txBody>
        </p:sp>
      </p:grpSp>
      <p:grpSp>
        <p:nvGrpSpPr>
          <p:cNvPr id="5127" name="Group 1077"/>
          <p:cNvGrpSpPr>
            <a:grpSpLocks/>
          </p:cNvGrpSpPr>
          <p:nvPr/>
        </p:nvGrpSpPr>
        <p:grpSpPr bwMode="auto">
          <a:xfrm>
            <a:off x="3429001" y="914400"/>
            <a:ext cx="2314576" cy="2454275"/>
            <a:chOff x="2016" y="624"/>
            <a:chExt cx="1458" cy="1546"/>
          </a:xfrm>
        </p:grpSpPr>
        <p:pic>
          <p:nvPicPr>
            <p:cNvPr id="5143" name="Picture 107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16" y="1248"/>
              <a:ext cx="1389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44" name="Rectangle 1045"/>
            <p:cNvSpPr>
              <a:spLocks noChangeArrowheads="1"/>
            </p:cNvSpPr>
            <p:nvPr/>
          </p:nvSpPr>
          <p:spPr bwMode="auto">
            <a:xfrm>
              <a:off x="2016" y="624"/>
              <a:ext cx="1458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 smtClean="0"/>
                <a:t>7. </a:t>
              </a:r>
              <a:r>
                <a:rPr lang="en-US" sz="2400" b="1" dirty="0" err="1" smtClean="0"/>
                <a:t>Cephalopoda</a:t>
              </a:r>
              <a:r>
                <a:rPr lang="en-US" sz="2400" dirty="0" smtClean="0"/>
                <a:t> 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/>
                <a:t>(octopus, squid,</a:t>
              </a:r>
              <a:br>
                <a:rPr lang="en-US" sz="2400" dirty="0"/>
              </a:br>
              <a:r>
                <a:rPr lang="en-US" sz="2400" dirty="0"/>
                <a:t>nautilus)</a:t>
              </a:r>
            </a:p>
          </p:txBody>
        </p:sp>
      </p:grpSp>
      <p:sp>
        <p:nvSpPr>
          <p:cNvPr id="5128" name="Rectangle 1054"/>
          <p:cNvSpPr>
            <a:spLocks noChangeArrowheads="1"/>
          </p:cNvSpPr>
          <p:nvPr/>
        </p:nvSpPr>
        <p:spPr bwMode="auto">
          <a:xfrm>
            <a:off x="0" y="203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5129" name="Group 1078"/>
          <p:cNvGrpSpPr>
            <a:grpSpLocks/>
          </p:cNvGrpSpPr>
          <p:nvPr/>
        </p:nvGrpSpPr>
        <p:grpSpPr bwMode="auto">
          <a:xfrm>
            <a:off x="685800" y="914400"/>
            <a:ext cx="2362200" cy="2238375"/>
            <a:chOff x="432" y="576"/>
            <a:chExt cx="1488" cy="1410"/>
          </a:xfrm>
        </p:grpSpPr>
        <p:sp>
          <p:nvSpPr>
            <p:cNvPr id="5141" name="Rectangle 1052"/>
            <p:cNvSpPr>
              <a:spLocks noChangeArrowheads="1"/>
            </p:cNvSpPr>
            <p:nvPr/>
          </p:nvSpPr>
          <p:spPr bwMode="auto">
            <a:xfrm>
              <a:off x="528" y="576"/>
              <a:ext cx="139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 smtClean="0"/>
                <a:t>5. </a:t>
              </a:r>
              <a:r>
                <a:rPr lang="en-US" sz="2400" b="1" dirty="0" err="1" smtClean="0"/>
                <a:t>Gastropoda</a:t>
              </a:r>
              <a:r>
                <a:rPr lang="en-US" sz="2400" dirty="0" smtClean="0"/>
                <a:t> 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/>
                <a:t>(snails)</a:t>
              </a:r>
            </a:p>
          </p:txBody>
        </p:sp>
        <p:pic>
          <p:nvPicPr>
            <p:cNvPr id="5142" name="Picture 1062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32" y="1056"/>
              <a:ext cx="1488" cy="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130" name="Group 1080"/>
          <p:cNvGrpSpPr>
            <a:grpSpLocks/>
          </p:cNvGrpSpPr>
          <p:nvPr/>
        </p:nvGrpSpPr>
        <p:grpSpPr bwMode="auto">
          <a:xfrm>
            <a:off x="6096001" y="914400"/>
            <a:ext cx="2235201" cy="2297113"/>
            <a:chOff x="3696" y="624"/>
            <a:chExt cx="1408" cy="1447"/>
          </a:xfrm>
        </p:grpSpPr>
        <p:sp>
          <p:nvSpPr>
            <p:cNvPr id="5139" name="Rectangle 1051"/>
            <p:cNvSpPr>
              <a:spLocks noChangeArrowheads="1"/>
            </p:cNvSpPr>
            <p:nvPr/>
          </p:nvSpPr>
          <p:spPr bwMode="auto">
            <a:xfrm>
              <a:off x="3696" y="624"/>
              <a:ext cx="140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 smtClean="0"/>
                <a:t>6. </a:t>
              </a:r>
              <a:r>
                <a:rPr lang="en-US" sz="2400" b="1" dirty="0" err="1" smtClean="0"/>
                <a:t>Bivalvia</a:t>
              </a:r>
              <a:r>
                <a:rPr lang="en-US" sz="2400" dirty="0" smtClean="0"/>
                <a:t> 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/>
                <a:t>(clams, mussels)</a:t>
              </a:r>
            </a:p>
          </p:txBody>
        </p:sp>
        <p:pic>
          <p:nvPicPr>
            <p:cNvPr id="5140" name="Picture 107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744" y="1248"/>
              <a:ext cx="1296" cy="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131" name="Group 1079"/>
          <p:cNvGrpSpPr>
            <a:grpSpLocks/>
          </p:cNvGrpSpPr>
          <p:nvPr/>
        </p:nvGrpSpPr>
        <p:grpSpPr bwMode="auto">
          <a:xfrm>
            <a:off x="6477000" y="3733800"/>
            <a:ext cx="2667000" cy="2378075"/>
            <a:chOff x="2448" y="2496"/>
            <a:chExt cx="1680" cy="1498"/>
          </a:xfrm>
        </p:grpSpPr>
        <p:sp>
          <p:nvSpPr>
            <p:cNvPr id="5137" name="Rectangle 1053"/>
            <p:cNvSpPr>
              <a:spLocks noChangeArrowheads="1"/>
            </p:cNvSpPr>
            <p:nvPr/>
          </p:nvSpPr>
          <p:spPr bwMode="auto">
            <a:xfrm>
              <a:off x="2448" y="2496"/>
              <a:ext cx="168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 smtClean="0"/>
                <a:t>3. </a:t>
              </a:r>
              <a:r>
                <a:rPr lang="en-US" sz="2400" b="1" dirty="0" err="1" smtClean="0"/>
                <a:t>Polyplacophora</a:t>
              </a:r>
              <a:r>
                <a:rPr lang="en-US" sz="2400" b="1" dirty="0" smtClean="0"/>
                <a:t> 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/>
                <a:t>(</a:t>
              </a:r>
              <a:r>
                <a:rPr lang="en-US" sz="2400" dirty="0" err="1"/>
                <a:t>chitons</a:t>
              </a:r>
              <a:r>
                <a:rPr lang="en-US" sz="2400" dirty="0"/>
                <a:t>)</a:t>
              </a:r>
            </a:p>
          </p:txBody>
        </p:sp>
        <p:pic>
          <p:nvPicPr>
            <p:cNvPr id="5138" name="Picture 107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496" y="3072"/>
              <a:ext cx="1315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132" name="Rectangle 1081"/>
          <p:cNvSpPr>
            <a:spLocks noChangeArrowheads="1"/>
          </p:cNvSpPr>
          <p:nvPr/>
        </p:nvSpPr>
        <p:spPr bwMode="auto">
          <a:xfrm>
            <a:off x="638175" y="2695575"/>
            <a:ext cx="4238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33" name="Rectangle 1083"/>
          <p:cNvSpPr>
            <a:spLocks noChangeArrowheads="1"/>
          </p:cNvSpPr>
          <p:nvPr/>
        </p:nvSpPr>
        <p:spPr bwMode="auto">
          <a:xfrm>
            <a:off x="2057400" y="43434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34" name="Rectangle 1084"/>
          <p:cNvSpPr>
            <a:spLocks noChangeArrowheads="1"/>
          </p:cNvSpPr>
          <p:nvPr/>
        </p:nvSpPr>
        <p:spPr bwMode="auto">
          <a:xfrm>
            <a:off x="533400" y="4572000"/>
            <a:ext cx="685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36" name="Rectangle 1086"/>
          <p:cNvSpPr>
            <a:spLocks noChangeArrowheads="1"/>
          </p:cNvSpPr>
          <p:nvPr/>
        </p:nvSpPr>
        <p:spPr bwMode="auto">
          <a:xfrm>
            <a:off x="5029200" y="56388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spd="slow">
    <p:wedge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There are seven (7) </a:t>
            </a:r>
            <a:r>
              <a:rPr lang="en-US" sz="2800" dirty="0" err="1" smtClean="0"/>
              <a:t>mollusc</a:t>
            </a:r>
            <a:r>
              <a:rPr lang="en-US" sz="2800" dirty="0" smtClean="0"/>
              <a:t> classes: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Those 7 classes are: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/>
              <a:t>1</a:t>
            </a:r>
            <a:r>
              <a:rPr lang="en-US" sz="2000" dirty="0" smtClean="0"/>
              <a:t>. </a:t>
            </a:r>
            <a:r>
              <a:rPr lang="en-US" sz="2000" dirty="0" err="1" smtClean="0"/>
              <a:t>Monoplacophora</a:t>
            </a:r>
            <a:r>
              <a:rPr lang="en-US" sz="2000" dirty="0" smtClean="0"/>
              <a:t> (mono=single; </a:t>
            </a:r>
            <a:r>
              <a:rPr lang="en-US" sz="2000" dirty="0" err="1" smtClean="0"/>
              <a:t>placo</a:t>
            </a:r>
            <a:r>
              <a:rPr lang="en-US" sz="2000" dirty="0" smtClean="0"/>
              <a:t>=shell; </a:t>
            </a:r>
            <a:r>
              <a:rPr lang="en-US" sz="2000" dirty="0" err="1" smtClean="0"/>
              <a:t>phora</a:t>
            </a:r>
            <a:r>
              <a:rPr lang="en-US" sz="2000" dirty="0" smtClean="0"/>
              <a:t>=bearing)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</a:t>
            </a:r>
            <a:r>
              <a:rPr lang="en-US" sz="2000" i="1" dirty="0" err="1" smtClean="0"/>
              <a:t>Neopilina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galatheae</a:t>
            </a:r>
            <a:endParaRPr lang="en-US" sz="20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2. </a:t>
            </a:r>
            <a:r>
              <a:rPr lang="en-US" sz="2000" dirty="0" err="1" smtClean="0"/>
              <a:t>Aplacophora</a:t>
            </a:r>
            <a:r>
              <a:rPr lang="en-US" sz="2000" dirty="0" smtClean="0"/>
              <a:t> (a=without)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</a:t>
            </a:r>
            <a:r>
              <a:rPr lang="en-US" sz="2000" i="1" dirty="0" err="1" smtClean="0"/>
              <a:t>Neomenia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Chaetoderma</a:t>
            </a:r>
            <a:endParaRPr lang="en-US" sz="20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3. </a:t>
            </a:r>
            <a:r>
              <a:rPr lang="en-US" sz="2000" dirty="0" err="1" smtClean="0"/>
              <a:t>Polyplacophora</a:t>
            </a:r>
            <a:r>
              <a:rPr lang="en-US" sz="2000" dirty="0" smtClean="0"/>
              <a:t> (poly=many)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</a:t>
            </a:r>
            <a:r>
              <a:rPr lang="en-US" sz="2000" i="1" dirty="0" err="1" smtClean="0"/>
              <a:t>Chiton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Amicula</a:t>
            </a:r>
            <a:r>
              <a:rPr lang="en-US" sz="2000" dirty="0" smtClean="0"/>
              <a:t>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4. </a:t>
            </a:r>
            <a:r>
              <a:rPr lang="en-US" sz="2000" dirty="0" err="1" smtClean="0"/>
              <a:t>Scaphopoda</a:t>
            </a:r>
            <a:r>
              <a:rPr lang="en-US" sz="2000" dirty="0" smtClean="0"/>
              <a:t> (</a:t>
            </a:r>
            <a:r>
              <a:rPr lang="en-US" sz="2000" dirty="0" err="1" smtClean="0"/>
              <a:t>Gr.skáphē</a:t>
            </a:r>
            <a:r>
              <a:rPr lang="en-US" sz="2000" dirty="0" smtClean="0"/>
              <a:t> = boat, </a:t>
            </a:r>
            <a:r>
              <a:rPr lang="en-US" sz="2000" dirty="0" err="1" smtClean="0"/>
              <a:t>poda</a:t>
            </a:r>
            <a:r>
              <a:rPr lang="en-US" sz="2000" dirty="0" smtClean="0"/>
              <a:t>=foot))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         Ex. </a:t>
            </a:r>
            <a:r>
              <a:rPr lang="en-US" sz="2000" i="1" dirty="0" err="1" smtClean="0"/>
              <a:t>Dentalium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Cadulus</a:t>
            </a:r>
            <a:endParaRPr lang="en-US" sz="20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5. </a:t>
            </a:r>
            <a:r>
              <a:rPr lang="en-US" sz="2000" dirty="0" err="1" smtClean="0"/>
              <a:t>Gastropoda</a:t>
            </a:r>
            <a:r>
              <a:rPr lang="en-US" sz="2000" dirty="0" smtClean="0"/>
              <a:t> (gastro=body cavity; </a:t>
            </a:r>
            <a:r>
              <a:rPr lang="en-US" sz="2000" dirty="0" err="1" smtClean="0"/>
              <a:t>poda</a:t>
            </a:r>
            <a:r>
              <a:rPr lang="en-US" sz="2000" dirty="0" smtClean="0"/>
              <a:t>=foot)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All snails, conches, cowries etc (</a:t>
            </a:r>
            <a:r>
              <a:rPr lang="en-US" sz="2000" i="1" dirty="0" err="1" smtClean="0"/>
              <a:t>Pila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Achatina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Aplysia</a:t>
            </a:r>
            <a:r>
              <a:rPr lang="en-US" sz="2000" i="1" dirty="0" smtClean="0"/>
              <a:t>, Helix, </a:t>
            </a:r>
            <a:r>
              <a:rPr lang="en-US" sz="2000" i="1" dirty="0" err="1" smtClean="0"/>
              <a:t>Limax</a:t>
            </a:r>
            <a:r>
              <a:rPr lang="en-US" sz="2000" i="1" dirty="0" smtClean="0"/>
              <a:t>, Doris, </a:t>
            </a:r>
            <a:r>
              <a:rPr lang="en-US" sz="2000" i="1" dirty="0" err="1" smtClean="0"/>
              <a:t>Monetaria</a:t>
            </a:r>
            <a:r>
              <a:rPr lang="en-US" sz="2000" i="1" dirty="0" smtClean="0"/>
              <a:t> </a:t>
            </a:r>
            <a:r>
              <a:rPr lang="en-US" sz="2000" dirty="0" smtClean="0"/>
              <a:t>etc)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6. </a:t>
            </a:r>
            <a:r>
              <a:rPr lang="en-US" sz="2000" dirty="0" err="1" smtClean="0"/>
              <a:t>Bivalvia</a:t>
            </a:r>
            <a:r>
              <a:rPr lang="en-US" sz="2000" dirty="0" smtClean="0"/>
              <a:t> (bi=two; </a:t>
            </a:r>
            <a:r>
              <a:rPr lang="en-US" sz="2000" dirty="0" err="1" smtClean="0"/>
              <a:t>valvia</a:t>
            </a:r>
            <a:r>
              <a:rPr lang="en-US" sz="2000" dirty="0" smtClean="0"/>
              <a:t>=valves)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All clams, oysters, </a:t>
            </a:r>
            <a:r>
              <a:rPr lang="en-US" sz="2000" dirty="0" err="1" smtClean="0"/>
              <a:t>jhinuk</a:t>
            </a:r>
            <a:r>
              <a:rPr lang="en-US" sz="2000" dirty="0" smtClean="0"/>
              <a:t> etc (</a:t>
            </a:r>
            <a:r>
              <a:rPr lang="en-US" sz="2000" i="1" dirty="0" err="1" smtClean="0"/>
              <a:t>Nucula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Lammellidens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Pinctada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Mytilus</a:t>
            </a:r>
            <a:r>
              <a:rPr lang="en-US" sz="2000" i="1" dirty="0" smtClean="0"/>
              <a:t>, Pandora etc</a:t>
            </a:r>
            <a:r>
              <a:rPr lang="en-US" sz="2000" dirty="0" smtClean="0"/>
              <a:t>)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7. </a:t>
            </a:r>
            <a:r>
              <a:rPr lang="en-US" sz="2000" dirty="0" err="1" smtClean="0"/>
              <a:t>Cephalopoda</a:t>
            </a:r>
            <a:r>
              <a:rPr lang="en-US" sz="2000" dirty="0" smtClean="0"/>
              <a:t> (</a:t>
            </a:r>
            <a:r>
              <a:rPr lang="en-US" sz="2000" dirty="0" err="1" smtClean="0"/>
              <a:t>cephalo</a:t>
            </a:r>
            <a:r>
              <a:rPr lang="en-US" sz="2000" dirty="0" smtClean="0"/>
              <a:t>=dealing with head; </a:t>
            </a:r>
            <a:r>
              <a:rPr lang="en-US" sz="2000" dirty="0" err="1" smtClean="0"/>
              <a:t>poda</a:t>
            </a:r>
            <a:r>
              <a:rPr lang="en-US" sz="2000" dirty="0" smtClean="0"/>
              <a:t>=foot)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Ex. Squid, octopus, etc.(</a:t>
            </a:r>
            <a:r>
              <a:rPr lang="en-US" sz="2000" i="1" dirty="0" smtClean="0"/>
              <a:t>Nautilus, Sepia, </a:t>
            </a:r>
            <a:r>
              <a:rPr lang="en-US" sz="2000" i="1" dirty="0" err="1" smtClean="0"/>
              <a:t>Loligo</a:t>
            </a:r>
            <a:r>
              <a:rPr lang="en-US" sz="2000" i="1" dirty="0" smtClean="0"/>
              <a:t>, Octopus </a:t>
            </a:r>
            <a:r>
              <a:rPr lang="en-US" sz="2000" dirty="0" smtClean="0"/>
              <a:t>etc)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981200"/>
            <a:ext cx="2438400" cy="47658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981200"/>
            <a:ext cx="2590800" cy="4724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5486400" y="152400"/>
            <a:ext cx="3505200" cy="4154984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dirty="0" smtClean="0"/>
              <a:t>Cuttlefish have a unique internal </a:t>
            </a:r>
            <a:r>
              <a:rPr lang="en-US" sz="2200" dirty="0" smtClean="0">
                <a:hlinkClick r:id="rId6" tooltip="Mollusc shell"/>
              </a:rPr>
              <a:t>shell</a:t>
            </a:r>
            <a:r>
              <a:rPr lang="en-US" sz="2200" dirty="0" smtClean="0"/>
              <a:t>, the </a:t>
            </a:r>
            <a:r>
              <a:rPr lang="en-US" sz="2200" dirty="0" smtClean="0">
                <a:hlinkClick r:id="rId7" tooltip="Cuttlebone"/>
              </a:rPr>
              <a:t>cuttlebone</a:t>
            </a:r>
            <a:r>
              <a:rPr lang="en-US" sz="2200" dirty="0" smtClean="0"/>
              <a:t>.</a:t>
            </a:r>
          </a:p>
          <a:p>
            <a:pPr algn="ctr"/>
            <a:r>
              <a:rPr lang="en-US" sz="2200" dirty="0" smtClean="0"/>
              <a:t>Cuttlefish have large, W-shaped </a:t>
            </a:r>
            <a:r>
              <a:rPr lang="en-US" sz="2200" dirty="0" smtClean="0">
                <a:hlinkClick r:id="rId8" tooltip="Pupil"/>
              </a:rPr>
              <a:t>pupils</a:t>
            </a:r>
            <a:r>
              <a:rPr lang="en-US" sz="2200" dirty="0" smtClean="0"/>
              <a:t>, eight </a:t>
            </a:r>
            <a:r>
              <a:rPr lang="en-US" sz="2200" dirty="0" smtClean="0">
                <a:hlinkClick r:id="rId9" tooltip="Cephalopod arm"/>
              </a:rPr>
              <a:t>arms</a:t>
            </a:r>
            <a:r>
              <a:rPr lang="en-US" sz="2200" dirty="0" smtClean="0"/>
              <a:t>, and two </a:t>
            </a:r>
            <a:r>
              <a:rPr lang="en-US" sz="2200" dirty="0" smtClean="0">
                <a:hlinkClick r:id="rId10" tooltip="Tentacle"/>
              </a:rPr>
              <a:t>tentacles</a:t>
            </a:r>
            <a:r>
              <a:rPr lang="en-US" sz="2200" dirty="0" smtClean="0"/>
              <a:t> furnished with </a:t>
            </a:r>
            <a:r>
              <a:rPr lang="en-US" sz="2200" dirty="0" err="1" smtClean="0">
                <a:hlinkClick r:id="rId11" tooltip="wikt:denticulate"/>
              </a:rPr>
              <a:t>denticulated</a:t>
            </a:r>
            <a:r>
              <a:rPr lang="en-US" sz="2200" dirty="0" smtClean="0"/>
              <a:t> suckers, with which they secure their prey. They generally range in size from 15 to 25 cm (6 to 10 in), with </a:t>
            </a:r>
            <a:r>
              <a:rPr lang="en-US" sz="2200" dirty="0" smtClean="0">
                <a:hlinkClick r:id="rId12" tooltip="Cephalopod size"/>
              </a:rPr>
              <a:t>the largest species</a:t>
            </a:r>
            <a:r>
              <a:rPr lang="en-US" sz="2200" dirty="0" smtClean="0"/>
              <a:t>, </a:t>
            </a:r>
            <a:r>
              <a:rPr lang="en-US" sz="2200" i="1" dirty="0" smtClean="0">
                <a:hlinkClick r:id="rId13" tooltip="Sepia apama"/>
              </a:rPr>
              <a:t>Sepia </a:t>
            </a:r>
            <a:r>
              <a:rPr lang="en-US" sz="2200" i="1" dirty="0" err="1" smtClean="0">
                <a:hlinkClick r:id="rId13" tooltip="Sepia apama"/>
              </a:rPr>
              <a:t>apama</a:t>
            </a:r>
            <a:r>
              <a:rPr lang="en-US" sz="2200" dirty="0" smtClean="0"/>
              <a:t>, reaching 50 cm (20 in). </a:t>
            </a: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152400" y="228600"/>
            <a:ext cx="5105400" cy="147732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1800" dirty="0" smtClean="0"/>
              <a:t>Nearly all parts of </a:t>
            </a:r>
            <a:r>
              <a:rPr lang="en-US" sz="1800" b="1" dirty="0" smtClean="0"/>
              <a:t>SQUIDS</a:t>
            </a:r>
            <a:r>
              <a:rPr lang="en-US" sz="1800" dirty="0" smtClean="0"/>
              <a:t>, CALAMARI and </a:t>
            </a:r>
            <a:r>
              <a:rPr lang="en-US" sz="1800" b="1" dirty="0" smtClean="0"/>
              <a:t>CUTTLEFISHES </a:t>
            </a:r>
            <a:r>
              <a:rPr lang="en-US" sz="1800" dirty="0" smtClean="0"/>
              <a:t>are </a:t>
            </a:r>
            <a:r>
              <a:rPr lang="en-US" sz="1800" b="1" dirty="0" smtClean="0"/>
              <a:t>edible</a:t>
            </a:r>
            <a:r>
              <a:rPr lang="en-US" sz="1800" dirty="0" smtClean="0"/>
              <a:t>, including the bodies (known as 'hoods' 'tubes' or 'mantles'), fins (or 'wings'), tentacles and the ink, which can be used to </a:t>
            </a:r>
            <a:r>
              <a:rPr lang="en-US" sz="1800" dirty="0" err="1" smtClean="0"/>
              <a:t>colour</a:t>
            </a:r>
            <a:r>
              <a:rPr lang="en-US" sz="1800" dirty="0" smtClean="0"/>
              <a:t> and </a:t>
            </a:r>
            <a:r>
              <a:rPr lang="en-US" sz="1800" dirty="0" err="1" smtClean="0"/>
              <a:t>flavour</a:t>
            </a:r>
            <a:r>
              <a:rPr lang="en-US" sz="1800" dirty="0" smtClean="0"/>
              <a:t> rice or pasta dishes.</a:t>
            </a: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5486400" y="4800600"/>
            <a:ext cx="350520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Barring a few exceptions, octopuses have eight </a:t>
            </a:r>
            <a:r>
              <a:rPr lang="en-US" sz="2000" b="1" dirty="0" smtClean="0"/>
              <a:t>arms</a:t>
            </a:r>
            <a:r>
              <a:rPr lang="en-US" sz="2000" dirty="0" smtClean="0"/>
              <a:t> and </a:t>
            </a:r>
            <a:r>
              <a:rPr lang="en-US" sz="2000" b="1" dirty="0" smtClean="0"/>
              <a:t>no tentacles</a:t>
            </a:r>
            <a:r>
              <a:rPr lang="en-US" sz="2000" dirty="0" smtClean="0"/>
              <a:t>, while </a:t>
            </a:r>
            <a:r>
              <a:rPr lang="en-US" sz="2000" b="1" dirty="0" smtClean="0"/>
              <a:t>squid </a:t>
            </a:r>
            <a:r>
              <a:rPr lang="en-US" sz="2000" dirty="0" smtClean="0"/>
              <a:t>and cuttlefish have eight </a:t>
            </a:r>
            <a:r>
              <a:rPr lang="en-US" sz="2000" b="1" dirty="0" smtClean="0"/>
              <a:t>arms</a:t>
            </a:r>
            <a:r>
              <a:rPr lang="en-US" sz="2000" dirty="0" smtClean="0"/>
              <a:t> (or two "legs" and six "</a:t>
            </a:r>
            <a:r>
              <a:rPr lang="en-US" sz="2000" b="1" dirty="0" smtClean="0"/>
              <a:t>arms</a:t>
            </a:r>
            <a:r>
              <a:rPr lang="en-US" sz="2000" dirty="0" smtClean="0"/>
              <a:t>") and </a:t>
            </a:r>
            <a:r>
              <a:rPr lang="en-US" sz="2000" b="1" dirty="0" smtClean="0"/>
              <a:t>two tentacles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 smtClean="0"/>
              <a:t>Mollusk Characteristics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eaLnBrk="1" hangingPunct="1"/>
            <a:r>
              <a:rPr lang="en-US" sz="2400" u="sng" dirty="0" smtClean="0"/>
              <a:t>Ciliated body surface</a:t>
            </a:r>
          </a:p>
          <a:p>
            <a:pPr eaLnBrk="1" hangingPunct="1"/>
            <a:r>
              <a:rPr lang="en-US" sz="2400" u="sng" dirty="0" smtClean="0"/>
              <a:t>Calcareous shell</a:t>
            </a:r>
            <a:r>
              <a:rPr lang="en-US" sz="2400" dirty="0" smtClean="0"/>
              <a:t>- composed of three primary layers- outer </a:t>
            </a:r>
            <a:r>
              <a:rPr lang="en-US" sz="2400" dirty="0" err="1" smtClean="0"/>
              <a:t>periostracum</a:t>
            </a:r>
            <a:r>
              <a:rPr lang="en-US" sz="2400" dirty="0" smtClean="0"/>
              <a:t>, middle prismatic layer (columnar crystals of calcite) and inner nacre (flat crystals of calcite)</a:t>
            </a:r>
          </a:p>
          <a:p>
            <a:pPr eaLnBrk="1" hangingPunct="1"/>
            <a:r>
              <a:rPr lang="en-US" sz="2400" u="sng" dirty="0" smtClean="0"/>
              <a:t>Mantle</a:t>
            </a:r>
            <a:r>
              <a:rPr lang="en-US" sz="2400" dirty="0" smtClean="0"/>
              <a:t>- dorsal surface of body wall, modified to secrete shell</a:t>
            </a:r>
          </a:p>
          <a:p>
            <a:pPr eaLnBrk="1" hangingPunct="1"/>
            <a:r>
              <a:rPr lang="en-US" sz="2400" u="sng" dirty="0" err="1" smtClean="0"/>
              <a:t>Radula</a:t>
            </a:r>
            <a:r>
              <a:rPr lang="en-US" sz="2400" dirty="0" smtClean="0"/>
              <a:t>- a rasping “tongue” with chitin teeth, sometimes also </a:t>
            </a:r>
            <a:r>
              <a:rPr lang="en-US" sz="2400" dirty="0" err="1" smtClean="0"/>
              <a:t>chitinous</a:t>
            </a:r>
            <a:r>
              <a:rPr lang="en-US" sz="2400" dirty="0" smtClean="0"/>
              <a:t> jaws</a:t>
            </a:r>
          </a:p>
          <a:p>
            <a:pPr eaLnBrk="1" hangingPunct="1"/>
            <a:r>
              <a:rPr lang="en-US" sz="2400" u="sng" dirty="0" err="1" smtClean="0"/>
              <a:t>Ctenidia</a:t>
            </a:r>
            <a:r>
              <a:rPr lang="en-US" sz="2400" dirty="0" smtClean="0"/>
              <a:t>- ciliated gills for respiratory gas exchange, usually located in a mantle cavity</a:t>
            </a:r>
          </a:p>
          <a:p>
            <a:pPr eaLnBrk="1" hangingPunct="1"/>
            <a:r>
              <a:rPr lang="en-US" sz="2400" u="sng" dirty="0" smtClean="0"/>
              <a:t>Open circulatory system</a:t>
            </a:r>
            <a:r>
              <a:rPr lang="en-US" sz="2400" dirty="0" smtClean="0"/>
              <a:t> (</a:t>
            </a:r>
            <a:r>
              <a:rPr lang="en-US" sz="2400" u="sng" dirty="0" err="1" smtClean="0"/>
              <a:t>hemocoel</a:t>
            </a:r>
            <a:r>
              <a:rPr lang="en-US" sz="2400" dirty="0" smtClean="0"/>
              <a:t>)- </a:t>
            </a:r>
            <a:r>
              <a:rPr lang="en-US" sz="2400" dirty="0" err="1" smtClean="0"/>
              <a:t>coelom</a:t>
            </a:r>
            <a:r>
              <a:rPr lang="en-US" sz="2400" dirty="0" smtClean="0"/>
              <a:t> is reduced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Characteristics…..Cont’d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Free-living, </a:t>
            </a:r>
            <a:r>
              <a:rPr lang="en-US" dirty="0" err="1" smtClean="0"/>
              <a:t>multicellular</a:t>
            </a:r>
            <a:r>
              <a:rPr lang="en-US" dirty="0" smtClean="0"/>
              <a:t> animals </a:t>
            </a:r>
          </a:p>
          <a:p>
            <a:r>
              <a:rPr lang="en-US" dirty="0" smtClean="0"/>
              <a:t>Invertebrates (lack a backbone)</a:t>
            </a:r>
          </a:p>
          <a:p>
            <a:r>
              <a:rPr lang="en-US" dirty="0" err="1" smtClean="0"/>
              <a:t>Unsegmented</a:t>
            </a:r>
            <a:endParaRPr lang="en-US" dirty="0" smtClean="0"/>
          </a:p>
          <a:p>
            <a:r>
              <a:rPr lang="en-US" dirty="0" smtClean="0"/>
              <a:t>Have a true </a:t>
            </a:r>
            <a:r>
              <a:rPr lang="en-US" dirty="0" err="1" smtClean="0"/>
              <a:t>coelom</a:t>
            </a:r>
            <a:endParaRPr lang="en-US" dirty="0" smtClean="0"/>
          </a:p>
          <a:p>
            <a:r>
              <a:rPr lang="en-US" dirty="0" smtClean="0"/>
              <a:t>Bilateral symmetry</a:t>
            </a:r>
          </a:p>
          <a:p>
            <a:r>
              <a:rPr lang="en-US" dirty="0" smtClean="0"/>
              <a:t>Have a true heart</a:t>
            </a:r>
          </a:p>
          <a:p>
            <a:r>
              <a:rPr lang="en-US" dirty="0" smtClean="0"/>
              <a:t>Simple to complex nervous system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Habitats &amp; Niches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mollusc</a:t>
            </a:r>
            <a:r>
              <a:rPr lang="en-US" dirty="0" smtClean="0"/>
              <a:t> habitats include:</a:t>
            </a:r>
          </a:p>
          <a:p>
            <a:pPr lvl="1"/>
            <a:r>
              <a:rPr lang="en-US" dirty="0" smtClean="0"/>
              <a:t>Marine (mostly)</a:t>
            </a:r>
          </a:p>
          <a:p>
            <a:pPr lvl="1"/>
            <a:r>
              <a:rPr lang="en-US" dirty="0" smtClean="0"/>
              <a:t>Freshwater (a few)</a:t>
            </a:r>
          </a:p>
          <a:p>
            <a:pPr lvl="1"/>
            <a:r>
              <a:rPr lang="en-US" dirty="0" smtClean="0"/>
              <a:t>Land (a few)</a:t>
            </a:r>
          </a:p>
          <a:p>
            <a:r>
              <a:rPr lang="en-US" dirty="0" err="1" smtClean="0"/>
              <a:t>Mollusc</a:t>
            </a:r>
            <a:r>
              <a:rPr lang="en-US" dirty="0" smtClean="0"/>
              <a:t> niches (life-style):</a:t>
            </a:r>
          </a:p>
          <a:p>
            <a:pPr lvl="1"/>
            <a:r>
              <a:rPr lang="en-US" dirty="0" smtClean="0"/>
              <a:t>Most live on the ocean bottom and are mostly sedentary</a:t>
            </a:r>
          </a:p>
          <a:p>
            <a:pPr lvl="1"/>
            <a:r>
              <a:rPr lang="en-US" dirty="0" smtClean="0"/>
              <a:t>Some are free-swimming (the cephalopods)</a:t>
            </a: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Monoplacophora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219200"/>
            <a:ext cx="6172200" cy="5638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dirty="0" err="1" smtClean="0"/>
              <a:t>Neopilina</a:t>
            </a:r>
            <a:r>
              <a:rPr lang="en-US" sz="2400" dirty="0" smtClean="0"/>
              <a:t> is the only genus in this entire class.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These creatures were discovered in the 1950s while dredging the deep ocean. Specifically, they can be found around South &amp; Central America.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Prior to 1952 only fossil records were found.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Their specific characteristics include: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Single shell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Broad, rounded foot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Evidence of segmentation 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They have 5-6 pairs of gills &amp; eights pairs of foot retractors. 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This segmentation suggests an ancestral relationship with annelids.</a:t>
            </a:r>
            <a:br>
              <a:rPr lang="en-US" sz="1800" dirty="0" smtClean="0"/>
            </a:br>
            <a:endParaRPr lang="en-US" sz="1800" i="1" dirty="0" smtClean="0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 descr="[Image, MONO001C.GIF]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0"/>
            <a:ext cx="2590800" cy="304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3200400" y="1219200"/>
            <a:ext cx="5638800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dirty="0"/>
              <a:t>Originally described from fossils- thought to be extinct since Devonian (350 </a:t>
            </a:r>
            <a:r>
              <a:rPr lang="en-US" dirty="0" err="1"/>
              <a:t>mya</a:t>
            </a:r>
            <a:r>
              <a:rPr lang="en-US" dirty="0"/>
              <a:t>)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dirty="0"/>
              <a:t>first live specimens recovered in 1952 from 3,600 m depth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dirty="0"/>
              <a:t>Primitive class, most similar to </a:t>
            </a:r>
            <a:r>
              <a:rPr lang="en-US" dirty="0" err="1" smtClean="0"/>
              <a:t>polyplacophores</a:t>
            </a:r>
            <a:r>
              <a:rPr lang="en-US" dirty="0" smtClean="0"/>
              <a:t> </a:t>
            </a:r>
            <a:r>
              <a:rPr lang="en-US" dirty="0" err="1" smtClean="0"/>
              <a:t>ie</a:t>
            </a:r>
            <a:r>
              <a:rPr lang="en-US" dirty="0" smtClean="0"/>
              <a:t>. </a:t>
            </a:r>
            <a:r>
              <a:rPr lang="en-US" dirty="0" err="1" smtClean="0"/>
              <a:t>chitons</a:t>
            </a:r>
            <a:endParaRPr lang="en-US" dirty="0"/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dirty="0"/>
              <a:t>Organ systems show </a:t>
            </a:r>
            <a:r>
              <a:rPr lang="en-US" dirty="0" err="1"/>
              <a:t>metamerism</a:t>
            </a:r>
            <a:r>
              <a:rPr lang="en-US" dirty="0"/>
              <a:t>, similar to annelids and </a:t>
            </a:r>
            <a:r>
              <a:rPr lang="en-US" dirty="0" smtClean="0"/>
              <a:t>arthropods</a:t>
            </a:r>
          </a:p>
          <a:p>
            <a:pPr marL="461963" indent="-461963">
              <a:spcBef>
                <a:spcPct val="50000"/>
              </a:spcBef>
              <a:buFontTx/>
              <a:buChar char="•"/>
            </a:pPr>
            <a:r>
              <a:rPr lang="en-US" dirty="0" smtClean="0"/>
              <a:t>Known as “Living fossil”</a:t>
            </a:r>
            <a:endParaRPr lang="en-US" dirty="0"/>
          </a:p>
        </p:txBody>
      </p:sp>
      <p:sp>
        <p:nvSpPr>
          <p:cNvPr id="26628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/>
              <a:t>Class </a:t>
            </a:r>
            <a:r>
              <a:rPr lang="en-US" sz="3600" b="1" dirty="0" err="1"/>
              <a:t>Monoplacophora</a:t>
            </a:r>
            <a:r>
              <a:rPr lang="en-US" sz="3600" b="1" dirty="0"/>
              <a:t> </a:t>
            </a:r>
            <a:r>
              <a:rPr lang="en-US" sz="2400" b="1" dirty="0"/>
              <a:t>(“single shell carriers”)</a:t>
            </a:r>
            <a:endParaRPr lang="en-US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219200"/>
            <a:ext cx="2971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Monoplacophora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5318273" cy="4800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228600" y="838200"/>
            <a:ext cx="5440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 smtClean="0"/>
              <a:t>Neopilina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galatheae</a:t>
            </a:r>
            <a:endParaRPr lang="en-US" sz="2400" i="1" dirty="0"/>
          </a:p>
        </p:txBody>
      </p:sp>
      <p:sp>
        <p:nvSpPr>
          <p:cNvPr id="5" name="Rectangle 4"/>
          <p:cNvSpPr/>
          <p:nvPr/>
        </p:nvSpPr>
        <p:spPr>
          <a:xfrm>
            <a:off x="5638800" y="1371600"/>
            <a:ext cx="3352800" cy="47851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i="1" dirty="0" err="1" smtClean="0"/>
              <a:t>Neopilina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galatheae</a:t>
            </a:r>
            <a:r>
              <a:rPr lang="en-US" sz="2000" i="1" dirty="0" smtClean="0"/>
              <a:t> </a:t>
            </a:r>
            <a:r>
              <a:rPr lang="en-US" sz="2000" dirty="0" smtClean="0"/>
              <a:t>is a living representa­tive of the class </a:t>
            </a:r>
            <a:r>
              <a:rPr lang="en-US" sz="2000" dirty="0" err="1" smtClean="0"/>
              <a:t>Monoplacophora</a:t>
            </a:r>
            <a:r>
              <a:rPr lang="en-US" sz="2000" dirty="0" smtClean="0"/>
              <a:t>. This newly discovered species possesses peculiar ad­mixture of </a:t>
            </a:r>
            <a:r>
              <a:rPr lang="en-US" sz="2000" dirty="0" err="1" smtClean="0"/>
              <a:t>molluscan</a:t>
            </a:r>
            <a:r>
              <a:rPr lang="en-US" sz="2000" dirty="0" smtClean="0"/>
              <a:t> and </a:t>
            </a:r>
            <a:r>
              <a:rPr lang="en-US" sz="2000" dirty="0" err="1" smtClean="0"/>
              <a:t>annelidan</a:t>
            </a:r>
            <a:r>
              <a:rPr lang="en-US" sz="2000" dirty="0" smtClean="0"/>
              <a:t> features. </a:t>
            </a:r>
            <a:r>
              <a:rPr lang="en-US" sz="2000" i="1" dirty="0" err="1" smtClean="0"/>
              <a:t>Neopilina</a:t>
            </a:r>
            <a:r>
              <a:rPr lang="en-US" sz="2000" i="1" dirty="0" smtClean="0"/>
              <a:t> </a:t>
            </a:r>
            <a:r>
              <a:rPr lang="en-US" sz="2000" dirty="0" smtClean="0"/>
              <a:t>is a very primitive member amongst the </a:t>
            </a:r>
            <a:r>
              <a:rPr lang="en-US" sz="2000" dirty="0" err="1" smtClean="0"/>
              <a:t>molluscs</a:t>
            </a:r>
            <a:r>
              <a:rPr lang="en-US" sz="2000" dirty="0" smtClean="0"/>
              <a:t> and represents a sort of connecting bridge between the annelids and </a:t>
            </a:r>
            <a:r>
              <a:rPr lang="en-US" sz="2000" dirty="0" err="1" smtClean="0"/>
              <a:t>molluscs</a:t>
            </a:r>
            <a:r>
              <a:rPr lang="en-US" sz="2000" dirty="0" smtClean="0"/>
              <a:t>.</a:t>
            </a:r>
          </a:p>
          <a:p>
            <a:pPr algn="ctr"/>
            <a:r>
              <a:rPr lang="en-US" sz="2000" dirty="0" smtClean="0"/>
              <a:t>It remains almost unchanged since 350 million years (Devonian Period)-hence called the living fossil.</a:t>
            </a:r>
            <a:endParaRPr lang="en-US" sz="2000" dirty="0"/>
          </a:p>
        </p:txBody>
      </p:sp>
    </p:spTree>
  </p:cSld>
  <p:clrMapOvr>
    <a:masterClrMapping/>
  </p:clrMapOvr>
  <p:transition spd="slow">
    <p:diamond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915400" cy="10668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Aplacophora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4267200" cy="5791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Specific characteristics:</a:t>
            </a:r>
          </a:p>
          <a:p>
            <a:pPr lvl="1"/>
            <a:r>
              <a:rPr lang="en-US" dirty="0" smtClean="0"/>
              <a:t>Wormlike body</a:t>
            </a:r>
          </a:p>
          <a:p>
            <a:pPr lvl="1"/>
            <a:r>
              <a:rPr lang="en-US" dirty="0" smtClean="0"/>
              <a:t>No shell, but has a body wall made up of calcium </a:t>
            </a:r>
            <a:r>
              <a:rPr lang="en-US" dirty="0" err="1" smtClean="0"/>
              <a:t>spicules</a:t>
            </a:r>
            <a:r>
              <a:rPr lang="en-US" dirty="0" smtClean="0"/>
              <a:t> (think of the sponges).</a:t>
            </a:r>
          </a:p>
          <a:p>
            <a:pPr lvl="2"/>
            <a:r>
              <a:rPr lang="en-US" dirty="0" smtClean="0"/>
              <a:t>Now it is under phylum </a:t>
            </a:r>
            <a:r>
              <a:rPr lang="en-US" dirty="0" err="1" smtClean="0"/>
              <a:t>Mollusca</a:t>
            </a:r>
            <a:endParaRPr lang="en-US" dirty="0" smtClean="0"/>
          </a:p>
          <a:p>
            <a:pPr lvl="1"/>
            <a:r>
              <a:rPr lang="en-US" dirty="0" smtClean="0"/>
              <a:t>They are generally found on the ocean floor.</a:t>
            </a:r>
          </a:p>
        </p:txBody>
      </p:sp>
      <p:pic>
        <p:nvPicPr>
          <p:cNvPr id="105474" name="Picture 2" descr="Image result for Aplacopho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114800"/>
            <a:ext cx="3505200" cy="2558394"/>
          </a:xfrm>
          <a:prstGeom prst="rect">
            <a:avLst/>
          </a:prstGeom>
          <a:noFill/>
        </p:spPr>
      </p:pic>
      <p:pic>
        <p:nvPicPr>
          <p:cNvPr id="105476" name="Picture 4" descr="Image result for Aplacopho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0"/>
            <a:ext cx="2362200" cy="3962400"/>
          </a:xfrm>
          <a:prstGeom prst="rect">
            <a:avLst/>
          </a:prstGeom>
          <a:noFill/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1066800"/>
            <a:ext cx="26967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u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914400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Polyplacophora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5410200" cy="533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 err="1" smtClean="0"/>
              <a:t>Chiton</a:t>
            </a:r>
            <a:r>
              <a:rPr lang="en-US" sz="2800" i="1" dirty="0" smtClean="0"/>
              <a:t> (C. </a:t>
            </a:r>
            <a:r>
              <a:rPr lang="en-US" sz="2800" i="1" dirty="0" err="1" smtClean="0"/>
              <a:t>magnificus</a:t>
            </a:r>
            <a:r>
              <a:rPr lang="en-US" sz="2800" i="1" dirty="0" smtClean="0"/>
              <a:t> </a:t>
            </a:r>
            <a:r>
              <a:rPr lang="en-US" sz="2800" dirty="0" smtClean="0"/>
              <a:t>etc) is the only genus in the class </a:t>
            </a:r>
            <a:r>
              <a:rPr lang="en-US" sz="2800" dirty="0" err="1" smtClean="0"/>
              <a:t>Polyplacophora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Their specific characteristics: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Posses a shell that consists of 8 overlapping plates.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Thick mantle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Broad foot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Distinguishable head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They have a tongue-like tooth-covered rasping organ (</a:t>
            </a:r>
            <a:r>
              <a:rPr lang="en-US" dirty="0" err="1" smtClean="0"/>
              <a:t>radula</a:t>
            </a:r>
            <a:r>
              <a:rPr lang="en-US" dirty="0" smtClean="0"/>
              <a:t>) to scrape algae and other food.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133600"/>
            <a:ext cx="3657600" cy="281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026"/>
          <p:cNvSpPr txBox="1">
            <a:spLocks noChangeArrowheads="1"/>
          </p:cNvSpPr>
          <p:nvPr/>
        </p:nvSpPr>
        <p:spPr bwMode="auto">
          <a:xfrm>
            <a:off x="152400" y="0"/>
            <a:ext cx="3429000" cy="67403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01638" indent="-401638">
              <a:spcBef>
                <a:spcPts val="0"/>
              </a:spcBef>
              <a:buFontTx/>
              <a:buChar char="•"/>
            </a:pPr>
            <a:r>
              <a:rPr lang="en-US" sz="2400" dirty="0" smtClean="0"/>
              <a:t>800 </a:t>
            </a:r>
            <a:r>
              <a:rPr lang="en-US" sz="2400" dirty="0"/>
              <a:t>species, all marine, many intertidal</a:t>
            </a:r>
          </a:p>
          <a:p>
            <a:pPr marL="401638" indent="-401638">
              <a:spcBef>
                <a:spcPts val="0"/>
              </a:spcBef>
              <a:buFontTx/>
              <a:buChar char="•"/>
            </a:pPr>
            <a:r>
              <a:rPr lang="en-US" sz="2400" dirty="0"/>
              <a:t>Shell is distinctive- 8 overlapping plates imbedded partly or entirely in tough “girdle”.</a:t>
            </a:r>
          </a:p>
          <a:p>
            <a:pPr marL="401638" indent="-401638">
              <a:spcBef>
                <a:spcPts val="0"/>
              </a:spcBef>
              <a:buFontTx/>
              <a:buChar char="•"/>
            </a:pPr>
            <a:r>
              <a:rPr lang="en-US" sz="2400" dirty="0"/>
              <a:t>Mantle space extends around perimeter of animal (not just posterior).</a:t>
            </a:r>
          </a:p>
          <a:p>
            <a:pPr marL="401638" indent="-401638">
              <a:spcBef>
                <a:spcPts val="0"/>
              </a:spcBef>
              <a:buFontTx/>
              <a:buChar char="•"/>
            </a:pPr>
            <a:r>
              <a:rPr lang="en-US" sz="2400" dirty="0" err="1"/>
              <a:t>Ctenidia</a:t>
            </a:r>
            <a:r>
              <a:rPr lang="en-US" sz="2400" dirty="0"/>
              <a:t> are lateral and multiple.</a:t>
            </a:r>
          </a:p>
          <a:p>
            <a:pPr marL="401638" indent="-401638">
              <a:spcBef>
                <a:spcPts val="0"/>
              </a:spcBef>
              <a:buFontTx/>
              <a:buChar char="•"/>
            </a:pPr>
            <a:r>
              <a:rPr lang="en-US" sz="2400" dirty="0"/>
              <a:t>Very conservative class.  </a:t>
            </a:r>
            <a:br>
              <a:rPr lang="en-US" sz="2400" dirty="0"/>
            </a:br>
            <a:r>
              <a:rPr lang="en-US" sz="2400" dirty="0"/>
              <a:t>Fossils date to mid/late Cambrian (500 my).</a:t>
            </a:r>
          </a:p>
        </p:txBody>
      </p:sp>
      <p:pic>
        <p:nvPicPr>
          <p:cNvPr id="5" name="Picture 2053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295400"/>
            <a:ext cx="2819400" cy="39624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6" name="Picture 2051" descr="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1295400"/>
            <a:ext cx="2667000" cy="3962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 spd="slow">
    <p:pull dir="d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295400"/>
            <a:ext cx="5715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/>
              <a:t>A collection of </a:t>
            </a:r>
            <a:r>
              <a:rPr lang="en-US" sz="4400" dirty="0" err="1"/>
              <a:t>chitons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6172200" y="1066800"/>
            <a:ext cx="2971800" cy="53245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After a </a:t>
            </a:r>
            <a:r>
              <a:rPr lang="en-US" sz="2000" b="1" i="1" dirty="0" err="1" smtClean="0"/>
              <a:t>Chiton</a:t>
            </a:r>
            <a:r>
              <a:rPr lang="en-US" sz="2000" dirty="0" smtClean="0"/>
              <a:t> dies, the individual valves which make up the </a:t>
            </a:r>
            <a:r>
              <a:rPr lang="en-US" sz="2000" b="1" dirty="0" smtClean="0"/>
              <a:t>eight</a:t>
            </a:r>
            <a:r>
              <a:rPr lang="en-US" sz="2000" dirty="0" smtClean="0"/>
              <a:t>-part shell come apart because the girdle is no longer holding them together, and then the </a:t>
            </a:r>
            <a:r>
              <a:rPr lang="en-US" sz="2000" b="1" dirty="0" smtClean="0"/>
              <a:t>plates</a:t>
            </a:r>
            <a:r>
              <a:rPr lang="en-US" sz="2000" dirty="0" smtClean="0"/>
              <a:t> sometimes wash up in beach drift. The individual shell </a:t>
            </a:r>
            <a:r>
              <a:rPr lang="en-US" sz="2000" b="1" dirty="0" smtClean="0"/>
              <a:t>plates</a:t>
            </a:r>
            <a:r>
              <a:rPr lang="en-US" sz="2000" dirty="0" smtClean="0"/>
              <a:t> from a </a:t>
            </a:r>
            <a:r>
              <a:rPr lang="en-US" sz="2000" b="1" dirty="0" err="1" smtClean="0"/>
              <a:t>chiton</a:t>
            </a:r>
            <a:r>
              <a:rPr lang="en-US" sz="2000" b="1" dirty="0" smtClean="0"/>
              <a:t> are</a:t>
            </a:r>
            <a:r>
              <a:rPr lang="en-US" sz="2000" dirty="0" smtClean="0"/>
              <a:t> sometimes known as "</a:t>
            </a:r>
            <a:r>
              <a:rPr lang="en-US" sz="2000" b="1" dirty="0" smtClean="0"/>
              <a:t>butterfly shells</a:t>
            </a:r>
            <a:r>
              <a:rPr lang="en-US" sz="2000" dirty="0" smtClean="0"/>
              <a:t>" due to their shape. They are also sometimes known as </a:t>
            </a:r>
            <a:r>
              <a:rPr lang="en-US" sz="2000" b="1" dirty="0" smtClean="0"/>
              <a:t>sea cradles </a:t>
            </a:r>
            <a:r>
              <a:rPr lang="en-US" sz="2000" dirty="0" smtClean="0"/>
              <a:t>or "</a:t>
            </a:r>
            <a:r>
              <a:rPr lang="en-US" sz="2000" b="1" dirty="0" smtClean="0"/>
              <a:t>coat-of-mail shells</a:t>
            </a:r>
            <a:r>
              <a:rPr lang="en-US" sz="2000" dirty="0" smtClean="0"/>
              <a:t>", or more formally as </a:t>
            </a:r>
            <a:r>
              <a:rPr lang="en-US" sz="2000" b="1" dirty="0" err="1" smtClean="0"/>
              <a:t>loricates</a:t>
            </a:r>
            <a:r>
              <a:rPr lang="en-US" sz="2000" dirty="0" smtClean="0"/>
              <a:t>,</a:t>
            </a:r>
            <a:endParaRPr lang="en-US" sz="2000" dirty="0"/>
          </a:p>
        </p:txBody>
      </p:sp>
    </p:spTree>
  </p:cSld>
  <p:clrMapOvr>
    <a:masterClrMapping/>
  </p:clrMapOvr>
  <p:transition spd="slow">
    <p:wedge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054"/>
          <p:cNvSpPr>
            <a:spLocks noChangeArrowheads="1"/>
          </p:cNvSpPr>
          <p:nvPr/>
        </p:nvSpPr>
        <p:spPr bwMode="auto">
          <a:xfrm>
            <a:off x="3505200" y="5334000"/>
            <a:ext cx="91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45" name="Rectangle 2055"/>
          <p:cNvSpPr>
            <a:spLocks noChangeArrowheads="1"/>
          </p:cNvSpPr>
          <p:nvPr/>
        </p:nvSpPr>
        <p:spPr bwMode="auto">
          <a:xfrm>
            <a:off x="7543800" y="5105400"/>
            <a:ext cx="91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Class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Scaphopoda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990600"/>
            <a:ext cx="4724400" cy="41549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There are approximately 900 species of </a:t>
            </a:r>
            <a:r>
              <a:rPr lang="en-US" sz="2400" dirty="0" err="1" smtClean="0"/>
              <a:t>Scaphopoda</a:t>
            </a:r>
            <a:r>
              <a:rPr lang="en-US" sz="2400" dirty="0" smtClean="0"/>
              <a:t>, commonly called </a:t>
            </a:r>
            <a:r>
              <a:rPr lang="en-US" sz="2400" b="1" dirty="0" smtClean="0"/>
              <a:t>tusk shells</a:t>
            </a:r>
            <a:r>
              <a:rPr lang="en-US" sz="2400" dirty="0" smtClean="0"/>
              <a:t>. Single-shelled tusk-shaped mollusks, ranging from about an eighth of an inch (a few mm) to 7.8 in (20 cm) in length. Burrow into exclusively marine sediments with a muscular foot; feed on microorganisms with thin </a:t>
            </a:r>
            <a:r>
              <a:rPr lang="en-US" sz="2400" dirty="0" err="1" smtClean="0"/>
              <a:t>tentacular</a:t>
            </a:r>
            <a:r>
              <a:rPr lang="en-US" sz="2400" dirty="0" smtClean="0"/>
              <a:t> </a:t>
            </a:r>
            <a:r>
              <a:rPr lang="en-US" sz="2400" dirty="0" err="1" smtClean="0"/>
              <a:t>captacula</a:t>
            </a:r>
            <a:r>
              <a:rPr lang="en-US" sz="2400" dirty="0" smtClean="0"/>
              <a:t> (threadlike cilia-bearing organs).</a:t>
            </a:r>
            <a:endParaRPr lang="en-US" sz="24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2400" y="990600"/>
            <a:ext cx="3810000" cy="581697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Class 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  <a:hlinkClick r:id="rId4"/>
              </a:rPr>
              <a:t>Scaphopoda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 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Solenoconcha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; 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  <a:hlinkClick r:id="rId4"/>
              </a:rPr>
              <a:t>tusk shells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)</a:t>
            </a:r>
          </a:p>
          <a:p>
            <a:pPr marL="457200" marR="0" lvl="1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Midventrally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 fused mantle and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tubiform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 to barrel-shaped shell; head with tubular snout and 2 bunches of slender tentacles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captacula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); foot pointed and cylindrical; no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ctenidia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 and distinct 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  <a:hlinkClick r:id="rId5"/>
              </a:rPr>
              <a:t>blood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 vessels; no heart auricles; 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  <a:hlinkClick r:id="rId6"/>
              </a:rPr>
              <a:t>radula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 strong;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microcarnivores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tserrat"/>
                <a:cs typeface="Arial" pitchFamily="34" charset="0"/>
              </a:rPr>
              <a:t>; marine burrowers in soft sediments, in 0–7,000 m; 2 to 150 mm; about 350 species in 2 orders.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AutoShape 3" descr="Scaphopod anatom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21475" y="4664075"/>
            <a:ext cx="242252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4716463" cy="6053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762000"/>
            <a:ext cx="3481564" cy="541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>
    <p:pull dir="l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3733800" cy="65556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The shells of </a:t>
            </a:r>
            <a:r>
              <a:rPr lang="en-US" i="1" dirty="0" err="1" smtClean="0">
                <a:hlinkClick r:id="rId3" tooltip="Dentalium hexagonum (page does not exist)"/>
              </a:rPr>
              <a:t>Dentalium</a:t>
            </a:r>
            <a:r>
              <a:rPr lang="en-US" i="1" dirty="0" smtClean="0">
                <a:hlinkClick r:id="rId3" tooltip="Dentalium hexagonum (page does not exist)"/>
              </a:rPr>
              <a:t> </a:t>
            </a:r>
            <a:r>
              <a:rPr lang="en-US" i="1" dirty="0" err="1" smtClean="0">
                <a:hlinkClick r:id="rId3" tooltip="Dentalium hexagonum (page does not exist)"/>
              </a:rPr>
              <a:t>hexagonum</a:t>
            </a:r>
            <a:r>
              <a:rPr lang="en-US" dirty="0" smtClean="0"/>
              <a:t> and </a:t>
            </a:r>
            <a:r>
              <a:rPr lang="en-US" i="1" dirty="0" err="1" smtClean="0">
                <a:hlinkClick r:id="rId4" tooltip="Dentalium pretiosum (page does not exist)"/>
              </a:rPr>
              <a:t>Dentalium</a:t>
            </a:r>
            <a:r>
              <a:rPr lang="en-US" i="1" dirty="0" smtClean="0">
                <a:hlinkClick r:id="rId4" tooltip="Dentalium pretiosum (page does not exist)"/>
              </a:rPr>
              <a:t> </a:t>
            </a:r>
            <a:r>
              <a:rPr lang="en-US" i="1" dirty="0" err="1" smtClean="0">
                <a:hlinkClick r:id="rId4" tooltip="Dentalium pretiosum (page does not exist)"/>
              </a:rPr>
              <a:t>pretiosum</a:t>
            </a:r>
            <a:r>
              <a:rPr lang="en-US" dirty="0" smtClean="0"/>
              <a:t> were strung on thread and used by the natives of the </a:t>
            </a:r>
            <a:r>
              <a:rPr lang="en-US" dirty="0" smtClean="0">
                <a:hlinkClick r:id="rId5" tooltip="Pacific Northwest"/>
              </a:rPr>
              <a:t>Pacific Northwest</a:t>
            </a:r>
            <a:r>
              <a:rPr lang="en-US" dirty="0" smtClean="0"/>
              <a:t> as </a:t>
            </a:r>
            <a:r>
              <a:rPr lang="en-US" dirty="0" smtClean="0">
                <a:hlinkClick r:id="rId6" tooltip="Shell money"/>
              </a:rPr>
              <a:t>shell money</a:t>
            </a:r>
            <a:r>
              <a:rPr lang="en-US" dirty="0" smtClean="0"/>
              <a:t>. </a:t>
            </a:r>
            <a:r>
              <a:rPr lang="en-US" i="1" dirty="0" err="1" smtClean="0"/>
              <a:t>Dentalium</a:t>
            </a:r>
            <a:r>
              <a:rPr lang="en-US" dirty="0" smtClean="0"/>
              <a:t> shells were also used to make belts and headdresses by the </a:t>
            </a:r>
            <a:r>
              <a:rPr lang="en-US" dirty="0" err="1" smtClean="0">
                <a:hlinkClick r:id="rId7" tooltip="Natufian"/>
              </a:rPr>
              <a:t>Natufian</a:t>
            </a:r>
            <a:r>
              <a:rPr lang="en-US" dirty="0" smtClean="0"/>
              <a:t> culture of the </a:t>
            </a:r>
            <a:r>
              <a:rPr lang="en-US" dirty="0" smtClean="0">
                <a:hlinkClick r:id="rId8" tooltip="Middle East"/>
              </a:rPr>
              <a:t>Middle East</a:t>
            </a:r>
            <a:r>
              <a:rPr lang="en-US" dirty="0" smtClean="0"/>
              <a:t>, and are a possible indicator of early social stratification.</a:t>
            </a:r>
            <a:endParaRPr lang="en-US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10200" y="0"/>
            <a:ext cx="2209800" cy="429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8200" y="4114800"/>
            <a:ext cx="41377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rd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Gastropoda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124200" y="1066800"/>
            <a:ext cx="5867400" cy="5486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 smtClean="0"/>
              <a:t>Most popular class of </a:t>
            </a:r>
            <a:r>
              <a:rPr lang="en-US" sz="2400" dirty="0" err="1" smtClean="0"/>
              <a:t>molluscs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Consists of snails and snail-like creatures.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Specific characteristics: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They have a dorsally located shell (often coiled).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They have a well-developed </a:t>
            </a:r>
            <a:r>
              <a:rPr lang="en-US" sz="2000" dirty="0" err="1" smtClean="0"/>
              <a:t>radula</a:t>
            </a:r>
            <a:r>
              <a:rPr lang="en-US" sz="20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Visceral mass (organs) is located inside the shell. Their visceral mass is rotated 180 degrees during development.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They are herbivores or predatory (carnivorous).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Habitats include: ocean, lake, river bottoms, coastal shores, and land.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57400"/>
            <a:ext cx="28956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609600" y="1447800"/>
            <a:ext cx="7696200" cy="4792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/>
              <a:t>snails, slugs, </a:t>
            </a:r>
            <a:r>
              <a:rPr lang="en-US" dirty="0" err="1"/>
              <a:t>nudibranchs</a:t>
            </a:r>
            <a:r>
              <a:rPr lang="en-US" dirty="0"/>
              <a:t>, limpets, </a:t>
            </a:r>
            <a:r>
              <a:rPr lang="en-US" dirty="0" err="1"/>
              <a:t>cowrys</a:t>
            </a:r>
            <a:r>
              <a:rPr lang="en-US" dirty="0"/>
              <a:t>, abalones, etc.</a:t>
            </a: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/>
              <a:t>By far the largest and most diverse </a:t>
            </a:r>
            <a:r>
              <a:rPr lang="en-US" dirty="0" err="1"/>
              <a:t>molluscan</a:t>
            </a:r>
            <a:r>
              <a:rPr lang="en-US" dirty="0"/>
              <a:t> </a:t>
            </a:r>
            <a:r>
              <a:rPr lang="en-US" dirty="0" smtClean="0"/>
              <a:t>class - </a:t>
            </a:r>
            <a:r>
              <a:rPr lang="en-US" dirty="0"/>
              <a:t>over 80% of </a:t>
            </a:r>
            <a:r>
              <a:rPr lang="en-US" dirty="0" err="1"/>
              <a:t>mollusc</a:t>
            </a:r>
            <a:r>
              <a:rPr lang="en-US" dirty="0"/>
              <a:t> species are gastropods</a:t>
            </a: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/>
              <a:t>Marine benthic, pelagic, freshwater benthic, terrestrial (</a:t>
            </a:r>
            <a:r>
              <a:rPr lang="en-US" dirty="0" err="1"/>
              <a:t>mesic</a:t>
            </a:r>
            <a:r>
              <a:rPr lang="en-US" dirty="0"/>
              <a:t> &amp; xeric)</a:t>
            </a: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/>
              <a:t>Grazers or predators</a:t>
            </a: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/>
              <a:t>Prominent head, with well-developed sensory structures (second only to cephalopods)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/>
              <a:t>Class </a:t>
            </a:r>
            <a:r>
              <a:rPr lang="en-US" sz="4000" b="1" dirty="0" err="1"/>
              <a:t>Gastropoda</a:t>
            </a:r>
            <a:r>
              <a:rPr lang="en-US" sz="3200" b="1" dirty="0"/>
              <a:t> </a:t>
            </a:r>
            <a:r>
              <a:rPr lang="en-US" dirty="0"/>
              <a:t>(“belly-foot”)</a:t>
            </a: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762000" y="228600"/>
            <a:ext cx="7391400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Gastropod shell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Basically a </a:t>
            </a:r>
            <a:r>
              <a:rPr lang="en-US" sz="2400" dirty="0" smtClean="0"/>
              <a:t>calcareous cone</a:t>
            </a:r>
            <a:r>
              <a:rPr lang="en-US" sz="2400" dirty="0"/>
              <a:t>, straight or coiled, with new shell deposited at the margin of the open end during </a:t>
            </a:r>
            <a:r>
              <a:rPr lang="en-US" sz="2400" dirty="0" smtClean="0"/>
              <a:t>growth</a:t>
            </a:r>
            <a:endParaRPr lang="en-US" sz="2400" dirty="0"/>
          </a:p>
        </p:txBody>
      </p:sp>
      <p:pic>
        <p:nvPicPr>
          <p:cNvPr id="28675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2438400"/>
            <a:ext cx="2312988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6" name="Text Box 14"/>
          <p:cNvSpPr txBox="1">
            <a:spLocks noChangeArrowheads="1"/>
          </p:cNvSpPr>
          <p:nvPr/>
        </p:nvSpPr>
        <p:spPr bwMode="auto">
          <a:xfrm>
            <a:off x="1066800" y="3124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New growth</a:t>
            </a:r>
          </a:p>
        </p:txBody>
      </p:sp>
      <p:sp>
        <p:nvSpPr>
          <p:cNvPr id="28677" name="Line 15"/>
          <p:cNvSpPr>
            <a:spLocks noChangeShapeType="1"/>
          </p:cNvSpPr>
          <p:nvPr/>
        </p:nvSpPr>
        <p:spPr bwMode="auto">
          <a:xfrm>
            <a:off x="1828800" y="36576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8678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2514600"/>
            <a:ext cx="3141663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9" name="Text Box 18"/>
          <p:cNvSpPr txBox="1">
            <a:spLocks noChangeArrowheads="1"/>
          </p:cNvSpPr>
          <p:nvPr/>
        </p:nvSpPr>
        <p:spPr bwMode="auto">
          <a:xfrm>
            <a:off x="2895600" y="548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limpets</a:t>
            </a:r>
          </a:p>
        </p:txBody>
      </p:sp>
      <p:sp>
        <p:nvSpPr>
          <p:cNvPr id="28680" name="Text Box 19"/>
          <p:cNvSpPr txBox="1">
            <a:spLocks noChangeArrowheads="1"/>
          </p:cNvSpPr>
          <p:nvPr/>
        </p:nvSpPr>
        <p:spPr bwMode="auto">
          <a:xfrm>
            <a:off x="6096000" y="5486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snails</a:t>
            </a: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819400" y="1"/>
            <a:ext cx="6324600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 err="1"/>
              <a:t>Gastropoda</a:t>
            </a:r>
            <a:r>
              <a:rPr lang="en-US" sz="3200" dirty="0"/>
              <a:t>, </a:t>
            </a:r>
          </a:p>
          <a:p>
            <a:r>
              <a:rPr lang="en-US" sz="3200" dirty="0"/>
              <a:t>	</a:t>
            </a:r>
            <a:r>
              <a:rPr lang="en-US" sz="3200" dirty="0" err="1"/>
              <a:t>Prosobranchia</a:t>
            </a:r>
            <a:r>
              <a:rPr lang="en-US" sz="3200" dirty="0"/>
              <a:t>, </a:t>
            </a:r>
          </a:p>
          <a:p>
            <a:r>
              <a:rPr lang="en-US" sz="3200" dirty="0"/>
              <a:t>		</a:t>
            </a:r>
            <a:r>
              <a:rPr lang="en-US" sz="3200" dirty="0" err="1"/>
              <a:t>Mesogastropoda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31747" name="Picture 4" descr="conch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667000"/>
            <a:ext cx="2720975" cy="3965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31748" name="Rectangle 11"/>
          <p:cNvSpPr>
            <a:spLocks noChangeArrowheads="1"/>
          </p:cNvSpPr>
          <p:nvPr/>
        </p:nvSpPr>
        <p:spPr bwMode="auto">
          <a:xfrm>
            <a:off x="3352800" y="2209801"/>
            <a:ext cx="5562600" cy="45536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34950" indent="-234950">
              <a:buFontTx/>
              <a:buChar char="•"/>
            </a:pPr>
            <a:r>
              <a:rPr lang="en-US" dirty="0">
                <a:cs typeface="Arial" charset="0"/>
              </a:rPr>
              <a:t>Example- conchs (</a:t>
            </a:r>
            <a:r>
              <a:rPr lang="en-US" i="1" dirty="0" err="1">
                <a:cs typeface="Arial" charset="0"/>
              </a:rPr>
              <a:t>Strombus</a:t>
            </a:r>
            <a:r>
              <a:rPr lang="en-US" i="1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~50 species)</a:t>
            </a:r>
          </a:p>
          <a:p>
            <a:pPr marL="234950" indent="-234950">
              <a:buFontTx/>
              <a:buChar char="•"/>
            </a:pPr>
            <a:r>
              <a:rPr lang="en-US" dirty="0">
                <a:cs typeface="Arial" charset="0"/>
              </a:rPr>
              <a:t>The queen conch (</a:t>
            </a:r>
            <a:r>
              <a:rPr lang="en-US" i="1" dirty="0" err="1">
                <a:cs typeface="Arial" charset="0"/>
              </a:rPr>
              <a:t>Strombus</a:t>
            </a:r>
            <a:r>
              <a:rPr lang="en-US" i="1" dirty="0">
                <a:cs typeface="Arial" charset="0"/>
              </a:rPr>
              <a:t> </a:t>
            </a:r>
            <a:r>
              <a:rPr lang="en-US" i="1" dirty="0" err="1">
                <a:cs typeface="Arial" charset="0"/>
              </a:rPr>
              <a:t>gigas</a:t>
            </a:r>
            <a:r>
              <a:rPr lang="en-US" dirty="0">
                <a:cs typeface="Arial" charset="0"/>
              </a:rPr>
              <a:t>) herbivorous- it is common in the Caribbean and is harvested for its meat and shell.</a:t>
            </a:r>
          </a:p>
          <a:p>
            <a:pPr marL="234950" indent="-234950">
              <a:buFontTx/>
              <a:buChar char="•"/>
            </a:pPr>
            <a:r>
              <a:rPr lang="en-US" dirty="0">
                <a:cs typeface="Arial" charset="0"/>
              </a:rPr>
              <a:t>This species is economically important and of conservation concern due to overharvesting and pollution</a:t>
            </a:r>
            <a:endParaRPr lang="en-US" dirty="0"/>
          </a:p>
        </p:txBody>
      </p:sp>
      <p:pic>
        <p:nvPicPr>
          <p:cNvPr id="31749" name="Picture 13" descr="conch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228600"/>
            <a:ext cx="2286000" cy="2286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1196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34819" name="Rectangle 9"/>
          <p:cNvSpPr>
            <a:spLocks noChangeArrowheads="1"/>
          </p:cNvSpPr>
          <p:nvPr/>
        </p:nvSpPr>
        <p:spPr bwMode="auto">
          <a:xfrm>
            <a:off x="0" y="928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34820" name="Rectangle 16"/>
          <p:cNvSpPr>
            <a:spLocks noChangeArrowheads="1"/>
          </p:cNvSpPr>
          <p:nvPr/>
        </p:nvSpPr>
        <p:spPr bwMode="auto">
          <a:xfrm>
            <a:off x="0" y="116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34822" name="Text Box 27"/>
          <p:cNvSpPr txBox="1">
            <a:spLocks noChangeArrowheads="1"/>
          </p:cNvSpPr>
          <p:nvPr/>
        </p:nvSpPr>
        <p:spPr bwMode="auto">
          <a:xfrm>
            <a:off x="4648200" y="0"/>
            <a:ext cx="41148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err="1" smtClean="0">
                <a:solidFill>
                  <a:srgbClr val="333399"/>
                </a:solidFill>
              </a:rPr>
              <a:t>Mesogastropod</a:t>
            </a:r>
            <a:r>
              <a:rPr lang="en-US" sz="1800" b="1" dirty="0" smtClean="0">
                <a:solidFill>
                  <a:srgbClr val="333399"/>
                </a:solidFill>
              </a:rPr>
              <a:t> </a:t>
            </a:r>
            <a:r>
              <a:rPr lang="en-US" sz="1800" b="1" dirty="0" err="1">
                <a:solidFill>
                  <a:srgbClr val="333399"/>
                </a:solidFill>
              </a:rPr>
              <a:t>prosobranchs</a:t>
            </a:r>
            <a:endParaRPr lang="en-US" sz="1800" b="1" dirty="0">
              <a:solidFill>
                <a:srgbClr val="333399"/>
              </a:solidFill>
            </a:endParaRPr>
          </a:p>
        </p:txBody>
      </p:sp>
      <p:sp>
        <p:nvSpPr>
          <p:cNvPr id="34823" name="Text Box 28"/>
          <p:cNvSpPr txBox="1">
            <a:spLocks noChangeArrowheads="1"/>
          </p:cNvSpPr>
          <p:nvPr/>
        </p:nvSpPr>
        <p:spPr bwMode="auto">
          <a:xfrm>
            <a:off x="6019800" y="533400"/>
            <a:ext cx="9906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</a:rPr>
              <a:t>cowries</a:t>
            </a:r>
          </a:p>
        </p:txBody>
      </p:sp>
      <p:pic>
        <p:nvPicPr>
          <p:cNvPr id="34824" name="Picture 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7268" y="4267200"/>
            <a:ext cx="3576732" cy="242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5" name="Text Box 31"/>
          <p:cNvSpPr txBox="1">
            <a:spLocks noChangeArrowheads="1"/>
          </p:cNvSpPr>
          <p:nvPr/>
        </p:nvSpPr>
        <p:spPr bwMode="auto">
          <a:xfrm>
            <a:off x="8229600" y="4572000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tritons</a:t>
            </a:r>
          </a:p>
        </p:txBody>
      </p:sp>
      <p:pic>
        <p:nvPicPr>
          <p:cNvPr id="90114" name="Picture 2" descr="Image result for cowr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46680" y="1447800"/>
            <a:ext cx="3397320" cy="2362200"/>
          </a:xfrm>
          <a:prstGeom prst="rect">
            <a:avLst/>
          </a:prstGeom>
          <a:noFill/>
        </p:spPr>
      </p:pic>
      <p:pic>
        <p:nvPicPr>
          <p:cNvPr id="90116" name="Picture 4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381000"/>
            <a:ext cx="2418080" cy="193867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524000" y="5029200"/>
            <a:ext cx="4038600" cy="1676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chemeClr val="tx1"/>
                </a:solidFill>
              </a:rPr>
              <a:t>Turbinella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</a:rPr>
              <a:t>pyrum</a:t>
            </a:r>
            <a:r>
              <a:rPr lang="en-US" sz="2000" dirty="0" smtClean="0">
                <a:solidFill>
                  <a:schemeClr val="tx1"/>
                </a:solidFill>
              </a:rPr>
              <a:t>,  </a:t>
            </a:r>
            <a:r>
              <a:rPr lang="en-US" sz="2000" b="1" dirty="0" smtClean="0">
                <a:solidFill>
                  <a:schemeClr val="tx1"/>
                </a:solidFill>
              </a:rPr>
              <a:t>the </a:t>
            </a:r>
            <a:r>
              <a:rPr lang="en-US" sz="2000" b="1" dirty="0" err="1" smtClean="0">
                <a:solidFill>
                  <a:schemeClr val="tx1"/>
                </a:solidFill>
              </a:rPr>
              <a:t>chank</a:t>
            </a:r>
            <a:r>
              <a:rPr lang="en-US" sz="2000" b="1" dirty="0" smtClean="0">
                <a:solidFill>
                  <a:schemeClr val="tx1"/>
                </a:solidFill>
              </a:rPr>
              <a:t> (</a:t>
            </a:r>
            <a:r>
              <a:rPr lang="en-US" sz="2000" b="1" dirty="0" err="1" smtClean="0">
                <a:solidFill>
                  <a:schemeClr val="tx1"/>
                </a:solidFill>
              </a:rPr>
              <a:t>Shankh</a:t>
            </a:r>
            <a:r>
              <a:rPr lang="en-US" sz="2000" b="1" dirty="0" smtClean="0">
                <a:solidFill>
                  <a:schemeClr val="tx1"/>
                </a:solidFill>
              </a:rPr>
              <a:t>) shell, sacred </a:t>
            </a:r>
            <a:r>
              <a:rPr lang="en-US" sz="2000" b="1" dirty="0" err="1" smtClean="0">
                <a:solidFill>
                  <a:schemeClr val="tx1"/>
                </a:solidFill>
              </a:rPr>
              <a:t>chank</a:t>
            </a:r>
            <a:r>
              <a:rPr lang="en-US" sz="2000" b="1" dirty="0" smtClean="0">
                <a:solidFill>
                  <a:schemeClr val="tx1"/>
                </a:solidFill>
              </a:rPr>
              <a:t>  or Indian Divine Conch, also called </a:t>
            </a:r>
            <a:r>
              <a:rPr lang="fi-FI" sz="2000" b="1" dirty="0" smtClean="0"/>
              <a:t>Valampuri Sanggu; Sri Lakshmi Shankh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90118" name="Picture 6" descr="Image result for xancus pyrum diagra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2286000"/>
            <a:ext cx="2667000" cy="2438400"/>
          </a:xfrm>
          <a:prstGeom prst="rect">
            <a:avLst/>
          </a:prstGeom>
          <a:noFill/>
        </p:spPr>
      </p:pic>
      <p:sp>
        <p:nvSpPr>
          <p:cNvPr id="90122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4" name="AutoShape 1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0126" name="Picture 14" descr="Image result for turbinella pyrum snai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" y="0"/>
            <a:ext cx="2898647" cy="472440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5715000" y="990600"/>
            <a:ext cx="3429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i="1" dirty="0" err="1" smtClean="0"/>
              <a:t>Monetaria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moneta</a:t>
            </a:r>
            <a:r>
              <a:rPr lang="en-US" sz="1800" i="1" dirty="0" smtClean="0"/>
              <a:t>, M. annulus etc</a:t>
            </a:r>
            <a:endParaRPr lang="en-US" sz="1800" i="1" dirty="0"/>
          </a:p>
        </p:txBody>
      </p:sp>
      <p:pic>
        <p:nvPicPr>
          <p:cNvPr id="19" name="Picture 8" descr="Image result for xancus pyrum diagram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429000"/>
            <a:ext cx="15240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co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6" descr="cones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971800"/>
            <a:ext cx="4572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152401" y="31751"/>
            <a:ext cx="434340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err="1">
                <a:solidFill>
                  <a:schemeClr val="tx1"/>
                </a:solidFill>
              </a:rPr>
              <a:t>Gastropoda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n-US" sz="3200" dirty="0" err="1" smtClean="0">
                <a:solidFill>
                  <a:schemeClr val="tx1"/>
                </a:solidFill>
              </a:rPr>
              <a:t>Prosobranchia</a:t>
            </a:r>
            <a:r>
              <a:rPr lang="en-US" sz="3200" dirty="0">
                <a:solidFill>
                  <a:schemeClr val="tx1"/>
                </a:solidFill>
              </a:rPr>
              <a:t>,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n-US" sz="3200" dirty="0" err="1" smtClean="0">
                <a:solidFill>
                  <a:schemeClr val="tx1"/>
                </a:solidFill>
              </a:rPr>
              <a:t>Neogastropoda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5845" name="Picture 9" descr="harpoon.jpg (21051 bytes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3962400"/>
            <a:ext cx="281940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2"/>
          <p:cNvSpPr>
            <a:spLocks noChangeArrowheads="1"/>
          </p:cNvSpPr>
          <p:nvPr/>
        </p:nvSpPr>
        <p:spPr bwMode="auto">
          <a:xfrm>
            <a:off x="152400" y="1828800"/>
            <a:ext cx="4343400" cy="196977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0000"/>
                </a:solidFill>
              </a:rPr>
              <a:t>Snails - </a:t>
            </a:r>
            <a:r>
              <a:rPr lang="en-US" i="1" dirty="0" err="1">
                <a:solidFill>
                  <a:srgbClr val="FF0000"/>
                </a:solidFill>
              </a:rPr>
              <a:t>Conus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  <a:latin typeface="Times"/>
              </a:rPr>
              <a:t>500-1000 </a:t>
            </a:r>
            <a:r>
              <a:rPr lang="en-US" sz="2400" dirty="0">
                <a:solidFill>
                  <a:srgbClr val="FF0000"/>
                </a:solidFill>
                <a:latin typeface="Times"/>
              </a:rPr>
              <a:t>species.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Times"/>
              </a:rPr>
              <a:t>All cone snails inject venom and several of the fish eaters can be  fatal to humans</a:t>
            </a:r>
            <a:endParaRPr lang="en-US" sz="2000" i="1" dirty="0">
              <a:solidFill>
                <a:srgbClr val="FF0000"/>
              </a:solidFill>
              <a:latin typeface="Times"/>
            </a:endParaRP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fish2.mo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638800" y="38862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2590800" y="230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12" tIns="914112" rIns="914112" bIns="914112">
            <a:spAutoFit/>
          </a:bodyPr>
          <a:lstStyle/>
          <a:p>
            <a:endParaRPr lang="de-DE"/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186690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42640" tIns="914112" rIns="1142640" bIns="914112">
            <a:spAutoFit/>
          </a:bodyPr>
          <a:lstStyle/>
          <a:p>
            <a:endParaRPr lang="de-DE"/>
          </a:p>
        </p:txBody>
      </p:sp>
      <p:pic>
        <p:nvPicPr>
          <p:cNvPr id="36869" name="Picture 7" descr="EduCut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990600"/>
            <a:ext cx="5121275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5562600" y="1143000"/>
            <a:ext cx="33528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Cone snails</a:t>
            </a:r>
            <a:r>
              <a:rPr lang="en-US" sz="3200"/>
              <a:t> </a:t>
            </a:r>
            <a:br>
              <a:rPr lang="en-US" sz="3200"/>
            </a:br>
            <a:r>
              <a:rPr lang="en-US" sz="3200"/>
              <a:t>are able to engulf their prey whole after paralyzing it with venom</a:t>
            </a:r>
          </a:p>
        </p:txBody>
      </p:sp>
    </p:spTree>
  </p:cSld>
  <p:clrMapOvr>
    <a:masterClrMapping/>
  </p:clrMapOvr>
  <p:transition spd="slow">
    <p:wipe dir="r"/>
    <p:sndAc>
      <p:stSnd>
        <p:snd r:embed="rId4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710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7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0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28600" y="304800"/>
            <a:ext cx="5486400" cy="6324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200" dirty="0">
                <a:latin typeface="Times"/>
              </a:rPr>
              <a:t>Cone snails </a:t>
            </a:r>
            <a:r>
              <a:rPr lang="en-US" sz="3200" dirty="0" smtClean="0">
                <a:latin typeface="Times"/>
              </a:rPr>
              <a:t>have </a:t>
            </a:r>
            <a:r>
              <a:rPr lang="en-US" sz="3200" b="1" dirty="0" err="1" smtClean="0">
                <a:latin typeface="Times"/>
              </a:rPr>
              <a:t>conotoxins</a:t>
            </a:r>
            <a:r>
              <a:rPr lang="en-US" sz="3200" dirty="0" smtClean="0">
                <a:latin typeface="Times"/>
              </a:rPr>
              <a:t>: 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>
                <a:solidFill>
                  <a:srgbClr val="FF0000"/>
                </a:solidFill>
                <a:latin typeface="Times"/>
              </a:rPr>
              <a:t>unique </a:t>
            </a:r>
            <a:r>
              <a:rPr lang="en-US" sz="2400" dirty="0">
                <a:solidFill>
                  <a:srgbClr val="FF0000"/>
                </a:solidFill>
                <a:latin typeface="Times"/>
              </a:rPr>
              <a:t>venom </a:t>
            </a:r>
            <a:r>
              <a:rPr lang="en-US" sz="2400" dirty="0" smtClean="0">
                <a:solidFill>
                  <a:srgbClr val="FF0000"/>
                </a:solidFill>
                <a:latin typeface="Times"/>
              </a:rPr>
              <a:t>strategy</a:t>
            </a:r>
            <a:endParaRPr lang="en-US" sz="2400" dirty="0">
              <a:latin typeface="Times"/>
            </a:endParaRPr>
          </a:p>
          <a:p>
            <a:pPr lvl="1">
              <a:spcBef>
                <a:spcPct val="50000"/>
              </a:spcBef>
            </a:pPr>
            <a:endParaRPr lang="en-US" sz="2400" dirty="0" smtClean="0">
              <a:latin typeface="Times"/>
            </a:endParaRPr>
          </a:p>
          <a:p>
            <a:pPr lvl="1">
              <a:spcBef>
                <a:spcPct val="50000"/>
              </a:spcBef>
            </a:pPr>
            <a:r>
              <a:rPr lang="en-US" sz="2400" dirty="0" smtClean="0">
                <a:latin typeface="Times"/>
              </a:rPr>
              <a:t>Many </a:t>
            </a:r>
            <a:r>
              <a:rPr lang="en-US" sz="2400" dirty="0">
                <a:latin typeface="Times"/>
              </a:rPr>
              <a:t>different small peptides target different receptors and enzymes.  One species may have over 100 different peptides.</a:t>
            </a:r>
          </a:p>
          <a:p>
            <a:pPr lvl="1">
              <a:spcBef>
                <a:spcPct val="50000"/>
              </a:spcBef>
            </a:pPr>
            <a:r>
              <a:rPr lang="en-US" sz="2400" u="sng" dirty="0" err="1">
                <a:latin typeface="Times"/>
              </a:rPr>
              <a:t>Conotoxins</a:t>
            </a:r>
            <a:r>
              <a:rPr lang="en-US" sz="2400" dirty="0">
                <a:latin typeface="Times"/>
              </a:rPr>
              <a:t> have exceptionally </a:t>
            </a:r>
            <a:r>
              <a:rPr lang="en-US" sz="2400" u="sng" dirty="0">
                <a:latin typeface="Times"/>
              </a:rPr>
              <a:t>high affinity</a:t>
            </a:r>
            <a:r>
              <a:rPr lang="en-US" sz="2400" dirty="0">
                <a:latin typeface="Times"/>
              </a:rPr>
              <a:t> for receptors and a very high </a:t>
            </a:r>
            <a:r>
              <a:rPr lang="en-US" sz="2400" u="sng" dirty="0">
                <a:latin typeface="Times"/>
              </a:rPr>
              <a:t>target specificity</a:t>
            </a:r>
            <a:r>
              <a:rPr lang="en-US" sz="2400" dirty="0">
                <a:latin typeface="Times"/>
              </a:rPr>
              <a:t>. </a:t>
            </a:r>
          </a:p>
          <a:p>
            <a:pPr lvl="1">
              <a:spcBef>
                <a:spcPct val="50000"/>
              </a:spcBef>
            </a:pPr>
            <a:r>
              <a:rPr lang="en-US" sz="2400" dirty="0">
                <a:latin typeface="Times"/>
              </a:rPr>
              <a:t>Great interest in these peptides as pharmacological agents for research and for drug </a:t>
            </a:r>
            <a:r>
              <a:rPr lang="en-US" sz="2400" dirty="0" smtClean="0">
                <a:latin typeface="Times"/>
              </a:rPr>
              <a:t>use.</a:t>
            </a:r>
            <a:endParaRPr lang="en-US" sz="2400" dirty="0">
              <a:latin typeface="Time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700" y="304800"/>
            <a:ext cx="32893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4038600"/>
            <a:ext cx="3276600" cy="25908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6" descr="[snails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10000"/>
            <a:ext cx="419099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152400"/>
            <a:ext cx="22098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8" name="Rectangle 23"/>
          <p:cNvSpPr>
            <a:spLocks noChangeArrowheads="1"/>
          </p:cNvSpPr>
          <p:nvPr/>
        </p:nvSpPr>
        <p:spPr bwMode="auto">
          <a:xfrm>
            <a:off x="0" y="31750"/>
            <a:ext cx="9144000" cy="7016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>
                <a:solidFill>
                  <a:schemeClr val="bg1"/>
                </a:solidFill>
              </a:rPr>
              <a:t>Some other </a:t>
            </a:r>
            <a:r>
              <a:rPr lang="en-US" sz="4000" dirty="0" err="1">
                <a:solidFill>
                  <a:schemeClr val="bg1"/>
                </a:solidFill>
              </a:rPr>
              <a:t>neogastropod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prosobranchs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8919" name="Text Box 24"/>
          <p:cNvSpPr txBox="1">
            <a:spLocks noChangeArrowheads="1"/>
          </p:cNvSpPr>
          <p:nvPr/>
        </p:nvSpPr>
        <p:spPr bwMode="auto">
          <a:xfrm>
            <a:off x="7391400" y="9144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Volutes</a:t>
            </a:r>
          </a:p>
        </p:txBody>
      </p:sp>
      <p:pic>
        <p:nvPicPr>
          <p:cNvPr id="38920" name="Picture 2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0" y="2971800"/>
            <a:ext cx="4953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21" name="Text Box 27"/>
          <p:cNvSpPr txBox="1">
            <a:spLocks noChangeArrowheads="1"/>
          </p:cNvSpPr>
          <p:nvPr/>
        </p:nvSpPr>
        <p:spPr bwMode="auto">
          <a:xfrm>
            <a:off x="7848600" y="381000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Whelks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0" y="762000"/>
            <a:ext cx="2971800" cy="31700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 smtClean="0"/>
              <a:t>Prosobranchs</a:t>
            </a:r>
            <a:r>
              <a:rPr lang="en-US" sz="2000" dirty="0" smtClean="0"/>
              <a:t> (Pros="forward"; </a:t>
            </a:r>
            <a:r>
              <a:rPr lang="en-US" sz="2000" dirty="0" err="1" smtClean="0"/>
              <a:t>branchia</a:t>
            </a:r>
            <a:r>
              <a:rPr lang="en-US" sz="2000" dirty="0" smtClean="0"/>
              <a:t>="gills") are a group of gastropod </a:t>
            </a:r>
            <a:r>
              <a:rPr lang="en-US" sz="2000" dirty="0" err="1" smtClean="0"/>
              <a:t>molluscs</a:t>
            </a:r>
            <a:r>
              <a:rPr lang="en-US" sz="2000" dirty="0" smtClean="0"/>
              <a:t> whose gills are located near the front of </a:t>
            </a:r>
            <a:r>
              <a:rPr lang="en-US" sz="2000" dirty="0" err="1" smtClean="0"/>
              <a:t>theirbody</a:t>
            </a:r>
            <a:r>
              <a:rPr lang="en-US" sz="2000" dirty="0" smtClean="0"/>
              <a:t>. </a:t>
            </a:r>
            <a:r>
              <a:rPr lang="en-US" sz="2000" b="1" dirty="0" err="1" smtClean="0"/>
              <a:t>Prosobranch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</a:t>
            </a:r>
            <a:r>
              <a:rPr lang="en-US" sz="2000" dirty="0" err="1" smtClean="0"/>
              <a:t>usually</a:t>
            </a:r>
            <a:r>
              <a:rPr lang="en-US" sz="2000" dirty="0" smtClean="0"/>
              <a:t> possess a spirally coiled shell, but it is sometimes cap-shaped or tubular.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40358" y="762000"/>
            <a:ext cx="410364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2895600" y="35814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Muricids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609600" y="1423988"/>
            <a:ext cx="8001000" cy="5006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01638" indent="-401638">
              <a:spcBef>
                <a:spcPct val="50000"/>
              </a:spcBef>
              <a:buFontTx/>
              <a:buChar char="•"/>
            </a:pPr>
            <a:r>
              <a:rPr lang="en-US" b="1" dirty="0"/>
              <a:t>Bubble snails </a:t>
            </a:r>
            <a:r>
              <a:rPr lang="en-US" dirty="0"/>
              <a:t>(</a:t>
            </a:r>
            <a:r>
              <a:rPr lang="en-US" dirty="0" err="1"/>
              <a:t>cephalaspids</a:t>
            </a:r>
            <a:r>
              <a:rPr lang="en-US" dirty="0"/>
              <a:t>) </a:t>
            </a:r>
          </a:p>
          <a:p>
            <a:pPr marL="401638" indent="-401638">
              <a:spcBef>
                <a:spcPct val="50000"/>
              </a:spcBef>
              <a:buFontTx/>
              <a:buChar char="•"/>
            </a:pPr>
            <a:r>
              <a:rPr lang="en-US" b="1" dirty="0"/>
              <a:t>Sea slugs</a:t>
            </a:r>
          </a:p>
          <a:p>
            <a:pPr marL="803275" lvl="1" indent="-287338">
              <a:spcBef>
                <a:spcPct val="50000"/>
              </a:spcBef>
              <a:buFontTx/>
              <a:buChar char="•"/>
            </a:pPr>
            <a:r>
              <a:rPr lang="en-US" b="1" dirty="0" err="1"/>
              <a:t>Nudibranchs</a:t>
            </a:r>
            <a:r>
              <a:rPr lang="en-US" dirty="0"/>
              <a:t>: (</a:t>
            </a:r>
            <a:r>
              <a:rPr lang="en-US" dirty="0" err="1"/>
              <a:t>dorids</a:t>
            </a:r>
            <a:r>
              <a:rPr lang="en-US" dirty="0"/>
              <a:t>, </a:t>
            </a:r>
            <a:r>
              <a:rPr lang="en-US" dirty="0" err="1"/>
              <a:t>aeolids</a:t>
            </a:r>
            <a:r>
              <a:rPr lang="en-US" dirty="0"/>
              <a:t>) most are carnivorous, feed on cnidarians</a:t>
            </a:r>
          </a:p>
          <a:p>
            <a:pPr marL="803275" lvl="1" indent="-287338">
              <a:spcBef>
                <a:spcPct val="50000"/>
              </a:spcBef>
              <a:buFontTx/>
              <a:buChar char="•"/>
            </a:pPr>
            <a:r>
              <a:rPr lang="en-US" b="1" dirty="0" err="1"/>
              <a:t>Sacoglossans</a:t>
            </a:r>
            <a:r>
              <a:rPr lang="en-US" dirty="0"/>
              <a:t>: most are herbivorous- many adopt chloroplasts</a:t>
            </a:r>
          </a:p>
          <a:p>
            <a:pPr marL="803275" lvl="1" indent="-287338">
              <a:spcBef>
                <a:spcPct val="50000"/>
              </a:spcBef>
              <a:buFontTx/>
              <a:buChar char="•"/>
            </a:pPr>
            <a:r>
              <a:rPr lang="en-US" b="1" dirty="0" err="1"/>
              <a:t>Pteropods</a:t>
            </a:r>
            <a:r>
              <a:rPr lang="en-US" dirty="0"/>
              <a:t>: (</a:t>
            </a:r>
            <a:r>
              <a:rPr lang="en-US" dirty="0" err="1"/>
              <a:t>thecosomes</a:t>
            </a:r>
            <a:r>
              <a:rPr lang="en-US" dirty="0"/>
              <a:t>, </a:t>
            </a:r>
            <a:r>
              <a:rPr lang="en-US" dirty="0" err="1"/>
              <a:t>gymnosomes</a:t>
            </a:r>
            <a:r>
              <a:rPr lang="en-US" dirty="0"/>
              <a:t>) pelagic, foot modified into </a:t>
            </a:r>
            <a:r>
              <a:rPr lang="en-US" dirty="0" err="1"/>
              <a:t>winglike</a:t>
            </a:r>
            <a:r>
              <a:rPr lang="en-US" dirty="0"/>
              <a:t> lobes </a:t>
            </a:r>
          </a:p>
          <a:p>
            <a:pPr marL="401638" indent="-401638">
              <a:spcBef>
                <a:spcPct val="50000"/>
              </a:spcBef>
              <a:buFontTx/>
              <a:buChar char="•"/>
            </a:pPr>
            <a:r>
              <a:rPr lang="en-US" b="1" dirty="0"/>
              <a:t>Sea Hares:</a:t>
            </a:r>
            <a:r>
              <a:rPr lang="en-US" dirty="0"/>
              <a:t> (</a:t>
            </a:r>
            <a:r>
              <a:rPr lang="en-US" dirty="0" err="1"/>
              <a:t>anaspids</a:t>
            </a:r>
            <a:r>
              <a:rPr lang="en-US" dirty="0"/>
              <a:t>) important in neurobiology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609600" y="152400"/>
            <a:ext cx="8000999" cy="95410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b="1" dirty="0"/>
              <a:t>Subclass </a:t>
            </a:r>
            <a:r>
              <a:rPr lang="en-US" sz="3200" b="1" dirty="0" err="1"/>
              <a:t>Opisthobranchia</a:t>
            </a:r>
            <a:r>
              <a:rPr lang="en-US" sz="3200" b="1" dirty="0"/>
              <a:t> </a:t>
            </a:r>
            <a:r>
              <a:rPr lang="en-US" dirty="0"/>
              <a:t>(gills-behind) </a:t>
            </a:r>
            <a:br>
              <a:rPr lang="en-US" dirty="0"/>
            </a:br>
            <a:r>
              <a:rPr lang="en-US" sz="2400" u="sng" dirty="0"/>
              <a:t>some major groups by common name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026"/>
          <p:cNvSpPr txBox="1">
            <a:spLocks noChangeArrowheads="1"/>
          </p:cNvSpPr>
          <p:nvPr/>
        </p:nvSpPr>
        <p:spPr bwMode="auto">
          <a:xfrm>
            <a:off x="457200" y="381001"/>
            <a:ext cx="8229600" cy="62478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u="sng" dirty="0" err="1"/>
              <a:t>Nudibranchs</a:t>
            </a:r>
            <a:r>
              <a:rPr lang="en-US" sz="3600" b="1" u="sng" dirty="0"/>
              <a:t> (Order </a:t>
            </a:r>
            <a:r>
              <a:rPr lang="en-US" sz="3600" b="1" u="sng" dirty="0" err="1"/>
              <a:t>Nudibranchia</a:t>
            </a:r>
            <a:r>
              <a:rPr lang="en-US" sz="3600" b="1" u="sng" dirty="0"/>
              <a:t>)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Shell, mantle cavity and </a:t>
            </a:r>
            <a:r>
              <a:rPr lang="en-US" dirty="0" err="1"/>
              <a:t>ctenida</a:t>
            </a:r>
            <a:r>
              <a:rPr lang="en-US" dirty="0"/>
              <a:t> are gone 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Possess </a:t>
            </a:r>
            <a:r>
              <a:rPr lang="en-US" b="1" u="sng" dirty="0" err="1"/>
              <a:t>cerata</a:t>
            </a:r>
            <a:r>
              <a:rPr lang="en-US" b="1" dirty="0"/>
              <a:t> </a:t>
            </a:r>
            <a:r>
              <a:rPr lang="en-US" dirty="0"/>
              <a:t>(singular = </a:t>
            </a:r>
            <a:r>
              <a:rPr lang="en-US" dirty="0" err="1"/>
              <a:t>ceras</a:t>
            </a:r>
            <a:r>
              <a:rPr lang="en-US" dirty="0"/>
              <a:t>) dorsal projections of the body wall and </a:t>
            </a:r>
            <a:r>
              <a:rPr lang="en-US" dirty="0" err="1"/>
              <a:t>hemocoel</a:t>
            </a:r>
            <a:r>
              <a:rPr lang="en-US" dirty="0"/>
              <a:t> that act as secondary gills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Most are carnivorous and feed largely on </a:t>
            </a:r>
            <a:r>
              <a:rPr lang="en-US" dirty="0" err="1"/>
              <a:t>cnidarian</a:t>
            </a:r>
            <a:r>
              <a:rPr lang="en-US" dirty="0"/>
              <a:t> polyps.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There are two suborders- </a:t>
            </a:r>
            <a:br>
              <a:rPr lang="en-US" dirty="0"/>
            </a:br>
            <a:r>
              <a:rPr lang="en-US" dirty="0" err="1"/>
              <a:t>Doridina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i="1" dirty="0" smtClean="0"/>
              <a:t>Doris</a:t>
            </a:r>
            <a:r>
              <a:rPr lang="en-US" dirty="0" smtClean="0"/>
              <a:t>) </a:t>
            </a:r>
            <a:r>
              <a:rPr lang="en-US" dirty="0"/>
              <a:t>and </a:t>
            </a:r>
            <a:r>
              <a:rPr lang="en-US" dirty="0" err="1"/>
              <a:t>Aeolidina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i="1" dirty="0" smtClean="0"/>
              <a:t>Aeolis</a:t>
            </a:r>
            <a:r>
              <a:rPr lang="en-US" dirty="0" smtClean="0"/>
              <a:t>).</a:t>
            </a:r>
            <a:endParaRPr lang="en-US" dirty="0"/>
          </a:p>
          <a:p>
            <a:pPr lvl="1">
              <a:spcBef>
                <a:spcPct val="50000"/>
              </a:spcBef>
            </a:pPr>
            <a:r>
              <a:rPr lang="en-US" dirty="0" err="1"/>
              <a:t>Nudibranchs</a:t>
            </a:r>
            <a:r>
              <a:rPr lang="en-US" dirty="0"/>
              <a:t> are some of the most incredibly colorful animals on </a:t>
            </a:r>
            <a:r>
              <a:rPr lang="en-US" dirty="0" smtClean="0"/>
              <a:t>earth.</a:t>
            </a:r>
            <a:endParaRPr lang="en-US" dirty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026"/>
          <p:cNvSpPr txBox="1">
            <a:spLocks noChangeArrowheads="1"/>
          </p:cNvSpPr>
          <p:nvPr/>
        </p:nvSpPr>
        <p:spPr bwMode="auto">
          <a:xfrm>
            <a:off x="304800" y="0"/>
            <a:ext cx="8458200" cy="28384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Borrowed weapons</a:t>
            </a:r>
          </a:p>
          <a:p>
            <a:pPr lvl="1">
              <a:spcBef>
                <a:spcPct val="50000"/>
              </a:spcBef>
            </a:pPr>
            <a:r>
              <a:rPr lang="en-US" dirty="0" err="1"/>
              <a:t>Aeolids</a:t>
            </a:r>
            <a:r>
              <a:rPr lang="en-US" dirty="0"/>
              <a:t> feed on cnidarians and store the functional nematocysts at the tips of their </a:t>
            </a:r>
            <a:r>
              <a:rPr lang="en-US" dirty="0" err="1"/>
              <a:t>cerata</a:t>
            </a:r>
            <a:r>
              <a:rPr lang="en-US" dirty="0"/>
              <a:t> in </a:t>
            </a:r>
            <a:r>
              <a:rPr lang="en-US" u="sng" dirty="0" err="1"/>
              <a:t>cnidosacs</a:t>
            </a:r>
            <a:r>
              <a:rPr lang="en-US" dirty="0"/>
              <a:t> 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Each </a:t>
            </a:r>
            <a:r>
              <a:rPr lang="en-US" dirty="0" err="1"/>
              <a:t>ceras</a:t>
            </a:r>
            <a:r>
              <a:rPr lang="en-US" dirty="0"/>
              <a:t> contains a branch of the digestive gland. </a:t>
            </a:r>
            <a:br>
              <a:rPr lang="en-US" dirty="0"/>
            </a:br>
            <a:r>
              <a:rPr lang="en-US" dirty="0"/>
              <a:t>A duct connects the </a:t>
            </a:r>
            <a:r>
              <a:rPr lang="en-US" dirty="0" err="1"/>
              <a:t>cnidosac</a:t>
            </a:r>
            <a:r>
              <a:rPr lang="en-US" dirty="0"/>
              <a:t> to the digestive gland.</a:t>
            </a:r>
          </a:p>
        </p:txBody>
      </p:sp>
      <p:sp>
        <p:nvSpPr>
          <p:cNvPr id="46083" name="Rectangle 1030"/>
          <p:cNvSpPr>
            <a:spLocks noChangeArrowheads="1"/>
          </p:cNvSpPr>
          <p:nvPr/>
        </p:nvSpPr>
        <p:spPr bwMode="auto">
          <a:xfrm>
            <a:off x="1588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2" name="Group 1041"/>
          <p:cNvGrpSpPr>
            <a:grpSpLocks/>
          </p:cNvGrpSpPr>
          <p:nvPr/>
        </p:nvGrpSpPr>
        <p:grpSpPr bwMode="auto">
          <a:xfrm>
            <a:off x="4495800" y="3352800"/>
            <a:ext cx="3657600" cy="3200400"/>
            <a:chOff x="2832" y="1680"/>
            <a:chExt cx="2304" cy="2016"/>
          </a:xfrm>
        </p:grpSpPr>
        <p:pic>
          <p:nvPicPr>
            <p:cNvPr id="46092" name="Picture 1035" descr="46310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1680"/>
              <a:ext cx="2160" cy="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93" name="Rectangle 1036"/>
            <p:cNvSpPr>
              <a:spLocks noChangeArrowheads="1"/>
            </p:cNvSpPr>
            <p:nvPr/>
          </p:nvSpPr>
          <p:spPr bwMode="auto">
            <a:xfrm>
              <a:off x="2832" y="2928"/>
              <a:ext cx="2304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en-US" sz="1800"/>
                <a:t>Stained section of cnidosac showing nematocysts at tip</a:t>
              </a:r>
            </a:p>
          </p:txBody>
        </p:sp>
      </p:grpSp>
      <p:grpSp>
        <p:nvGrpSpPr>
          <p:cNvPr id="3" name="Group 1040"/>
          <p:cNvGrpSpPr>
            <a:grpSpLocks/>
          </p:cNvGrpSpPr>
          <p:nvPr/>
        </p:nvGrpSpPr>
        <p:grpSpPr bwMode="auto">
          <a:xfrm>
            <a:off x="685800" y="3124200"/>
            <a:ext cx="3505200" cy="3086100"/>
            <a:chOff x="432" y="1680"/>
            <a:chExt cx="2208" cy="1944"/>
          </a:xfrm>
        </p:grpSpPr>
        <p:grpSp>
          <p:nvGrpSpPr>
            <p:cNvPr id="4" name="Group 1034"/>
            <p:cNvGrpSpPr>
              <a:grpSpLocks/>
            </p:cNvGrpSpPr>
            <p:nvPr/>
          </p:nvGrpSpPr>
          <p:grpSpPr bwMode="auto">
            <a:xfrm>
              <a:off x="480" y="1680"/>
              <a:ext cx="2160" cy="1944"/>
              <a:chOff x="3360" y="1824"/>
              <a:chExt cx="2160" cy="1944"/>
            </a:xfrm>
          </p:grpSpPr>
          <p:pic>
            <p:nvPicPr>
              <p:cNvPr id="46090" name="Picture 1029" descr="033828a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360" y="1824"/>
                <a:ext cx="2160" cy="1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091" name="Rectangle 1033"/>
              <p:cNvSpPr>
                <a:spLocks noChangeArrowheads="1"/>
              </p:cNvSpPr>
              <p:nvPr/>
            </p:nvSpPr>
            <p:spPr bwMode="auto">
              <a:xfrm>
                <a:off x="3648" y="3312"/>
                <a:ext cx="240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46087" name="Text Box 1037"/>
            <p:cNvSpPr txBox="1">
              <a:spLocks noChangeArrowheads="1"/>
            </p:cNvSpPr>
            <p:nvPr/>
          </p:nvSpPr>
          <p:spPr bwMode="auto">
            <a:xfrm>
              <a:off x="432" y="2880"/>
              <a:ext cx="1392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</a:rPr>
                <a:t>Digestive gland</a:t>
              </a:r>
            </a:p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</a:rPr>
                <a:t>cnidosac</a:t>
              </a:r>
            </a:p>
          </p:txBody>
        </p:sp>
        <p:sp>
          <p:nvSpPr>
            <p:cNvPr id="46088" name="Line 1038"/>
            <p:cNvSpPr>
              <a:spLocks noChangeShapeType="1"/>
            </p:cNvSpPr>
            <p:nvPr/>
          </p:nvSpPr>
          <p:spPr bwMode="auto">
            <a:xfrm flipV="1">
              <a:off x="1392" y="2880"/>
              <a:ext cx="192" cy="96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Line 1039"/>
            <p:cNvSpPr>
              <a:spLocks noChangeShapeType="1"/>
            </p:cNvSpPr>
            <p:nvPr/>
          </p:nvSpPr>
          <p:spPr bwMode="auto">
            <a:xfrm flipV="1">
              <a:off x="1008" y="3216"/>
              <a:ext cx="432" cy="4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b="1" dirty="0" err="1">
                <a:solidFill>
                  <a:schemeClr val="tx2">
                    <a:satMod val="130000"/>
                  </a:schemeClr>
                </a:solidFill>
              </a:rPr>
              <a:t>Bivalvia</a:t>
            </a:r>
            <a:endParaRPr lang="en-US" sz="36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810000" y="1752600"/>
            <a:ext cx="4648200" cy="495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Specific Characteristics: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They have no head.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They have two shells held together by powerful muscles.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They have a ventrally located foot that sticks out between the two valves.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Habitats include: marine and freshwater.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They tend to burrow into soft mud or sand or attach to rocks or other shells.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Large gills are used for respiration and filter feeding.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Food is trapped by mucus on the gills and moved by cilia.  Water enters and exits through siphons.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3429000" cy="3790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0"/>
            <a:ext cx="1684985" cy="1752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/>
          <a:srcRect l="10127" t="8438" b="17300"/>
          <a:stretch>
            <a:fillRect/>
          </a:stretch>
        </p:blipFill>
        <p:spPr bwMode="auto">
          <a:xfrm>
            <a:off x="228600" y="4953000"/>
            <a:ext cx="3429000" cy="1752600"/>
          </a:xfrm>
          <a:prstGeom prst="rect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Internal Anatomy of a Bivalve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95400"/>
            <a:ext cx="7772400" cy="5029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9EDC82F-3066-45E9-85DB-61394BAA9991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r>
              <a:rPr lang="en-GB" sz="4000" dirty="0" smtClean="0">
                <a:solidFill>
                  <a:srgbClr val="FF0000"/>
                </a:solidFill>
              </a:rPr>
              <a:t>Class </a:t>
            </a:r>
            <a:r>
              <a:rPr lang="en-GB" sz="4000" dirty="0" err="1" smtClean="0">
                <a:solidFill>
                  <a:srgbClr val="FF0000"/>
                </a:solidFill>
              </a:rPr>
              <a:t>Bivalvia</a:t>
            </a:r>
            <a:r>
              <a:rPr lang="en-GB" sz="4000" dirty="0" smtClean="0">
                <a:solidFill>
                  <a:srgbClr val="FF0000"/>
                </a:solidFill>
              </a:rPr>
              <a:t/>
            </a:r>
            <a:br>
              <a:rPr lang="en-GB" sz="40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chemeClr val="tx1"/>
                </a:solidFill>
              </a:rPr>
              <a:t>Clams, Oysters, Shipworms</a:t>
            </a:r>
          </a:p>
        </p:txBody>
      </p:sp>
      <p:pic>
        <p:nvPicPr>
          <p:cNvPr id="12293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33600"/>
            <a:ext cx="5654675" cy="4419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828800"/>
            <a:ext cx="3505200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800" y="4407413"/>
            <a:ext cx="3505200" cy="24505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4696109-315A-49AE-846C-E759293152BC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3429000" y="4648200"/>
            <a:ext cx="556260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Pinctada</a:t>
            </a:r>
            <a:r>
              <a:rPr lang="en-US" sz="2400" dirty="0" smtClean="0"/>
              <a:t> is a genus of saltwater oysters, marine bivalve mollusks in the family </a:t>
            </a:r>
            <a:r>
              <a:rPr lang="en-US" sz="2400" dirty="0" err="1" smtClean="0"/>
              <a:t>Pteriidae</a:t>
            </a:r>
            <a:r>
              <a:rPr lang="en-US" sz="2400" dirty="0" smtClean="0"/>
              <a:t>, the pearl oysters. These oysters have a strong inner shell layer composed of nacre, also known as "mother of pearl".</a:t>
            </a:r>
            <a:endParaRPr lang="en-US" sz="2400" dirty="0"/>
          </a:p>
        </p:txBody>
      </p:sp>
      <p:pic>
        <p:nvPicPr>
          <p:cNvPr id="53250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0"/>
            <a:ext cx="5715000" cy="4419600"/>
          </a:xfrm>
          <a:prstGeom prst="rect">
            <a:avLst/>
          </a:prstGeom>
          <a:noFill/>
        </p:spPr>
      </p:pic>
      <p:pic>
        <p:nvPicPr>
          <p:cNvPr id="53252" name="Picture 4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"/>
            <a:ext cx="3149598" cy="35052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4191000"/>
            <a:ext cx="3124200" cy="23698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i="1" dirty="0" err="1" smtClean="0"/>
              <a:t>Pinctada</a:t>
            </a:r>
            <a:r>
              <a:rPr lang="en-US" sz="2400" b="1" i="1" dirty="0" smtClean="0"/>
              <a:t> maxima </a:t>
            </a:r>
            <a:r>
              <a:rPr lang="en-US" sz="2400" dirty="0" smtClean="0"/>
              <a:t>is a species of pearl oyster, a marine bivalve mollusk in the family </a:t>
            </a:r>
            <a:r>
              <a:rPr lang="en-US" sz="2400" dirty="0" err="1" smtClean="0"/>
              <a:t>Pteriidae</a:t>
            </a:r>
            <a:r>
              <a:rPr lang="en-US" sz="2400" dirty="0" smtClean="0"/>
              <a:t>, the pearl oysters.</a:t>
            </a:r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1442A5-BFD6-4AA1-BF54-C10E060180D7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275" y="457200"/>
            <a:ext cx="8047038" cy="6019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" name="Picture 15" descr="musse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8200" y="0"/>
            <a:ext cx="3990109" cy="2514600"/>
          </a:xfrm>
          <a:prstGeom prst="rect">
            <a:avLst/>
          </a:prstGeom>
          <a:noFill/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533400" y="457200"/>
            <a:ext cx="2819400" cy="152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 shells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are filter feeders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head or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radula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Burrow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Sand, wood, rocks</a:t>
            </a: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F5E611F-F17F-4D20-8021-95318C07D700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Pearl formation</a:t>
            </a: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5638" y="1295400"/>
            <a:ext cx="5443537" cy="4495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3084513" y="1751013"/>
            <a:ext cx="2420937" cy="3143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stealth" w="med" len="lg"/>
          </a:ln>
          <a:effectLst>
            <a:outerShdw dist="17961" dir="2700000" algn="ctr" rotWithShape="0">
              <a:srgbClr val="EAEC5E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461963" y="3690938"/>
            <a:ext cx="2311530" cy="46230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81D58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solidFill>
                  <a:srgbClr val="3365FB"/>
                </a:solidFill>
              </a:rPr>
              <a:t>Developing pearl</a:t>
            </a: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1360488" y="4437063"/>
            <a:ext cx="1550104" cy="46230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81D58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solidFill>
                  <a:srgbClr val="3365FB"/>
                </a:solidFill>
              </a:rPr>
              <a:t>Epithelium</a:t>
            </a:r>
          </a:p>
        </p:txBody>
      </p:sp>
      <p:sp>
        <p:nvSpPr>
          <p:cNvPr id="22536" name="Line 10"/>
          <p:cNvSpPr>
            <a:spLocks noChangeShapeType="1"/>
          </p:cNvSpPr>
          <p:nvPr/>
        </p:nvSpPr>
        <p:spPr bwMode="auto">
          <a:xfrm flipV="1">
            <a:off x="3084513" y="2468563"/>
            <a:ext cx="2232025" cy="44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stealth" w="med" len="lg"/>
          </a:ln>
          <a:effectLst>
            <a:outerShdw dist="17961" dir="2700000" algn="ctr" rotWithShape="0">
              <a:srgbClr val="EAEC5E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Line 11"/>
          <p:cNvSpPr>
            <a:spLocks noChangeShapeType="1"/>
          </p:cNvSpPr>
          <p:nvPr/>
        </p:nvSpPr>
        <p:spPr bwMode="auto">
          <a:xfrm flipV="1">
            <a:off x="3084513" y="3100388"/>
            <a:ext cx="1041400" cy="144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stealth" w="med" len="lg"/>
          </a:ln>
          <a:effectLst>
            <a:outerShdw dist="17961" dir="2700000" algn="ctr" rotWithShape="0">
              <a:srgbClr val="EAEC5E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Line 12"/>
          <p:cNvSpPr>
            <a:spLocks noChangeShapeType="1"/>
          </p:cNvSpPr>
          <p:nvPr/>
        </p:nvSpPr>
        <p:spPr bwMode="auto">
          <a:xfrm flipV="1">
            <a:off x="3084513" y="3660775"/>
            <a:ext cx="1974850" cy="2603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stealth" w="med" len="lg"/>
          </a:ln>
          <a:effectLst>
            <a:outerShdw dist="17961" dir="2700000" algn="ctr" rotWithShape="0">
              <a:srgbClr val="EAEC5E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Line 13"/>
          <p:cNvSpPr>
            <a:spLocks noChangeShapeType="1"/>
          </p:cNvSpPr>
          <p:nvPr/>
        </p:nvSpPr>
        <p:spPr bwMode="auto">
          <a:xfrm flipV="1">
            <a:off x="3084513" y="3889375"/>
            <a:ext cx="2197100" cy="8334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stealth" w="med" len="lg"/>
          </a:ln>
          <a:effectLst>
            <a:outerShdw dist="17961" dir="2700000" algn="ctr" rotWithShape="0">
              <a:srgbClr val="EAEC5E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AutoShape 14"/>
          <p:cNvSpPr>
            <a:spLocks/>
          </p:cNvSpPr>
          <p:nvPr/>
        </p:nvSpPr>
        <p:spPr bwMode="auto">
          <a:xfrm>
            <a:off x="2590800" y="1600200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1755775" y="2209800"/>
            <a:ext cx="835165" cy="46230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81D58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solidFill>
                  <a:srgbClr val="3365FB"/>
                </a:solidFill>
              </a:rPr>
              <a:t>Shell</a:t>
            </a:r>
          </a:p>
        </p:txBody>
      </p:sp>
      <p:sp>
        <p:nvSpPr>
          <p:cNvPr id="22542" name="Text Box 16"/>
          <p:cNvSpPr txBox="1">
            <a:spLocks noChangeArrowheads="1"/>
          </p:cNvSpPr>
          <p:nvPr/>
        </p:nvSpPr>
        <p:spPr bwMode="auto">
          <a:xfrm>
            <a:off x="0" y="5842337"/>
            <a:ext cx="914400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66"/>
                </a:solidFill>
              </a:rPr>
              <a:t>Irritant lodged between shell and mantle</a:t>
            </a:r>
          </a:p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66"/>
                </a:solidFill>
              </a:rPr>
              <a:t>Layers of nacre secreted around foreign material</a:t>
            </a:r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377CD95-1D56-41C7-9384-5B31F80FB33B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3555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Scallops</a:t>
            </a: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414124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572000"/>
            <a:ext cx="4343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1066800"/>
            <a:ext cx="45761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876800" y="5105400"/>
            <a:ext cx="3810000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latin typeface="Arial" charset="0"/>
                <a:ea typeface="ＭＳ Ｐゴシック" charset="0"/>
              </a:rPr>
              <a:t>Bay scallop </a:t>
            </a:r>
          </a:p>
          <a:p>
            <a:pPr algn="ctr">
              <a:defRPr/>
            </a:pPr>
            <a:r>
              <a:rPr lang="en-US" sz="2000" dirty="0" smtClean="0">
                <a:latin typeface="Arial" charset="0"/>
                <a:ea typeface="ＭＳ Ｐゴシック" charset="0"/>
              </a:rPr>
              <a:t>(</a:t>
            </a:r>
            <a:r>
              <a:rPr lang="en-US" sz="2000" i="1" dirty="0" err="1" smtClean="0">
                <a:latin typeface="Arial" charset="0"/>
                <a:ea typeface="ＭＳ Ｐゴシック" charset="0"/>
              </a:rPr>
              <a:t>Aequipecten</a:t>
            </a:r>
            <a:r>
              <a:rPr lang="en-US" sz="2000" i="1" dirty="0" smtClean="0">
                <a:latin typeface="Arial" charset="0"/>
                <a:ea typeface="ＭＳ Ｐゴシック" charset="0"/>
              </a:rPr>
              <a:t> </a:t>
            </a:r>
            <a:r>
              <a:rPr lang="en-US" sz="2000" i="1" dirty="0" err="1" smtClean="0">
                <a:latin typeface="Arial" charset="0"/>
                <a:ea typeface="ＭＳ Ｐゴシック" charset="0"/>
              </a:rPr>
              <a:t>irradians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)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1588" y="242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32772" name="Rectangle 11"/>
          <p:cNvSpPr>
            <a:spLocks noChangeArrowheads="1"/>
          </p:cNvSpPr>
          <p:nvPr/>
        </p:nvSpPr>
        <p:spPr bwMode="auto">
          <a:xfrm>
            <a:off x="1588" y="2636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652713" y="2636838"/>
            <a:ext cx="3840162" cy="1584325"/>
            <a:chOff x="0" y="0"/>
            <a:chExt cx="2419" cy="998"/>
          </a:xfrm>
        </p:grpSpPr>
        <p:sp>
          <p:nvSpPr>
            <p:cNvPr id="32776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2419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de-DE"/>
            </a:p>
          </p:txBody>
        </p:sp>
        <p:sp>
          <p:nvSpPr>
            <p:cNvPr id="32777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1181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2400"/>
                <a:t>  </a:t>
              </a:r>
              <a:r>
                <a:rPr lang="en-US" sz="7400"/>
                <a:t> </a:t>
              </a:r>
              <a:r>
                <a:rPr lang="en-US" sz="2400"/>
                <a:t>                             </a:t>
              </a:r>
            </a:p>
          </p:txBody>
        </p:sp>
      </p:grpSp>
      <p:sp>
        <p:nvSpPr>
          <p:cNvPr id="44034" name="AutoShape 2" descr="Image result for Scallo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6" name="AutoShape 4" descr="Image result for Scallo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505200"/>
            <a:ext cx="4648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 descr="conch_m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495800" cy="347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228600"/>
            <a:ext cx="4648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152400" y="3886200"/>
            <a:ext cx="4114800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Scallop</a:t>
            </a:r>
            <a:r>
              <a:rPr lang="en-US" dirty="0" smtClean="0"/>
              <a:t> is a common name that is primarily applied to any one of numerous species of saltwater clams or marine bivalve mollusks in the taxonomic family ...</a:t>
            </a:r>
            <a:endParaRPr lang="en-US" dirty="0"/>
          </a:p>
        </p:txBody>
      </p:sp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130000"/>
                  </a:schemeClr>
                </a:solidFill>
              </a:rPr>
              <a:t>Class </a:t>
            </a:r>
            <a:r>
              <a:rPr lang="en-US" sz="3600" dirty="0" err="1">
                <a:solidFill>
                  <a:schemeClr val="tx2">
                    <a:satMod val="130000"/>
                  </a:schemeClr>
                </a:solidFill>
              </a:rPr>
              <a:t>Cephalopoda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4724400" cy="5791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Contains the largest </a:t>
            </a:r>
            <a:r>
              <a:rPr lang="en-US" sz="2400" dirty="0" err="1" smtClean="0"/>
              <a:t>molluscs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Specific Characteristics: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May lack a shell (like an octopus)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Shell may be reduced to a stiffening rod (like the squid or nautilus)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The foot is highly modified to form a group of tentacles around the mouth.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They are found in deep and shallow waters along many coasts.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Squids &amp; Nautilus are free-swimming and move very quickly. Octopuses are found among rocks or crawling on the bottom of the ocean.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Complex brain, two lateral eyes, excellent eyesight.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1" y="914400"/>
            <a:ext cx="4038599" cy="280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3962400"/>
            <a:ext cx="4038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Cuttle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fish, Squids &amp; Octopus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28800"/>
            <a:ext cx="4495800" cy="41332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5" name="Rectangle 4"/>
          <p:cNvSpPr/>
          <p:nvPr/>
        </p:nvSpPr>
        <p:spPr>
          <a:xfrm>
            <a:off x="5105400" y="1524000"/>
            <a:ext cx="3886200" cy="50167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With the exception of nocturnal and very deep </a:t>
            </a:r>
            <a:r>
              <a:rPr lang="en-US" sz="2000" b="1" dirty="0" smtClean="0"/>
              <a:t>water</a:t>
            </a:r>
            <a:r>
              <a:rPr lang="en-US" sz="2000" dirty="0" smtClean="0"/>
              <a:t> cephalopods, all </a:t>
            </a:r>
            <a:r>
              <a:rPr lang="en-US" sz="2000" dirty="0" err="1" smtClean="0"/>
              <a:t>coeloids</a:t>
            </a:r>
            <a:r>
              <a:rPr lang="en-US" sz="2000" dirty="0" smtClean="0"/>
              <a:t> (squid, octopus and cuttlefish) which dwell in light conditions have an </a:t>
            </a:r>
            <a:r>
              <a:rPr lang="en-US" sz="2000" b="1" dirty="0" smtClean="0"/>
              <a:t>ink sac</a:t>
            </a:r>
            <a:r>
              <a:rPr lang="en-US" sz="2000" dirty="0" smtClean="0"/>
              <a:t>, which can be used to expel a cloud of dark ink in order to confuse predators. </a:t>
            </a:r>
            <a:r>
              <a:rPr lang="en-US" sz="2000" dirty="0" err="1" smtClean="0"/>
              <a:t>Melanogenesis</a:t>
            </a:r>
            <a:r>
              <a:rPr lang="en-US" sz="2000" dirty="0" smtClean="0"/>
              <a:t> in the </a:t>
            </a:r>
            <a:r>
              <a:rPr lang="en-US" sz="2000" b="1" dirty="0" smtClean="0"/>
              <a:t>ink gland of </a:t>
            </a:r>
            <a:r>
              <a:rPr lang="en-US" sz="2000" i="1" dirty="0" smtClean="0"/>
              <a:t>Sepia </a:t>
            </a:r>
            <a:r>
              <a:rPr lang="en-US" sz="2000" i="1" dirty="0" err="1" smtClean="0"/>
              <a:t>officinalis</a:t>
            </a:r>
            <a:r>
              <a:rPr lang="en-US" sz="2000" dirty="0" smtClean="0"/>
              <a:t> is a highly specialized organ with immature cells in the inner portion, from where the cells gradually mature, migrate towards the outer portion of the </a:t>
            </a:r>
            <a:r>
              <a:rPr lang="en-US" sz="2000" b="1" dirty="0" smtClean="0"/>
              <a:t>gland</a:t>
            </a:r>
            <a:r>
              <a:rPr lang="en-US" sz="2000" dirty="0" smtClean="0"/>
              <a:t> and become competent to produce melanin giving rise to particulate </a:t>
            </a:r>
            <a:r>
              <a:rPr lang="en-US" sz="2000" dirty="0" err="1" smtClean="0"/>
              <a:t>melanosomes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ransition spd="slow">
    <p:wipe dir="r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3810000" cy="280076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smtClean="0"/>
              <a:t>They are not to be confused with the known </a:t>
            </a:r>
            <a:r>
              <a:rPr lang="en-US" sz="2200" dirty="0" smtClean="0">
                <a:hlinkClick r:id="rId3" tooltip="Giant Pacific octopus"/>
              </a:rPr>
              <a:t>giant Pacific octopus</a:t>
            </a:r>
            <a:r>
              <a:rPr lang="en-US" sz="2200" dirty="0" smtClean="0"/>
              <a:t>, which is a member of the genus </a:t>
            </a:r>
            <a:r>
              <a:rPr lang="en-US" sz="2200" i="1" dirty="0" err="1" smtClean="0">
                <a:hlinkClick r:id="rId4" tooltip="Enteroctopus"/>
              </a:rPr>
              <a:t>Enteroctopus</a:t>
            </a:r>
            <a:r>
              <a:rPr lang="en-US" sz="2200" dirty="0" smtClean="0"/>
              <a:t>, and can grow to a total length of more than 6 m (20 ft).</a:t>
            </a:r>
            <a:r>
              <a:rPr lang="en-US" sz="2200" baseline="30000" dirty="0" smtClean="0"/>
              <a:t> </a:t>
            </a:r>
            <a:r>
              <a:rPr lang="en-US" sz="2200" dirty="0" smtClean="0"/>
              <a:t>The gigantic octopus is assumed to be much larger.</a:t>
            </a:r>
            <a:endParaRPr lang="en-US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152400"/>
            <a:ext cx="4937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3810000"/>
            <a:ext cx="4953000" cy="291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52400" y="3581400"/>
            <a:ext cx="3733800" cy="31085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Cuttlefish have</a:t>
            </a:r>
            <a:r>
              <a:rPr lang="en-US" dirty="0" smtClean="0"/>
              <a:t> a unique internal shell, the cuttlebone. ... Their predators </a:t>
            </a:r>
            <a:r>
              <a:rPr lang="en-US" dirty="0" err="1" smtClean="0"/>
              <a:t>incude</a:t>
            </a:r>
            <a:r>
              <a:rPr lang="en-US" dirty="0" smtClean="0"/>
              <a:t> dolphins, sharks, fish, seals, seabirds, and other </a:t>
            </a:r>
            <a:r>
              <a:rPr lang="en-US" b="1" dirty="0" smtClean="0"/>
              <a:t>cuttlefish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spd="slow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4114800" cy="63709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hlinkClick r:id="rId3" tooltip="Cephalopod"/>
              </a:rPr>
              <a:t>Cephalopods</a:t>
            </a:r>
            <a:r>
              <a:rPr lang="en-US" sz="2400" dirty="0" smtClean="0"/>
              <a:t> vary enormously in size. The smallest are only about 1 </a:t>
            </a:r>
            <a:r>
              <a:rPr lang="en-US" sz="2400" dirty="0" err="1" smtClean="0"/>
              <a:t>centimetre</a:t>
            </a:r>
            <a:r>
              <a:rPr lang="en-US" sz="2400" dirty="0" smtClean="0"/>
              <a:t> (0.39 in) long and weigh less than 1 gram (0.035 oz) at maturity, while the largest—the </a:t>
            </a:r>
            <a:r>
              <a:rPr lang="en-US" sz="2400" dirty="0" smtClean="0">
                <a:hlinkClick r:id="rId4" tooltip="Giant squid"/>
              </a:rPr>
              <a:t>giant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Architeuthis</a:t>
            </a:r>
            <a:r>
              <a:rPr lang="en-US" sz="2400" i="1" dirty="0" smtClean="0"/>
              <a:t> dux)</a:t>
            </a:r>
            <a:r>
              <a:rPr lang="en-US" sz="2400" dirty="0" smtClean="0"/>
              <a:t> and </a:t>
            </a:r>
            <a:r>
              <a:rPr lang="en-US" sz="2400" dirty="0" smtClean="0">
                <a:hlinkClick r:id="rId5" tooltip="Colossal squid"/>
              </a:rPr>
              <a:t>colossal squids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Mesonychoteuthis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hamiltoni</a:t>
            </a:r>
            <a:r>
              <a:rPr lang="en-US" sz="2400" i="1" dirty="0" smtClean="0"/>
              <a:t>)</a:t>
            </a:r>
            <a:r>
              <a:rPr lang="en-US" sz="2400" dirty="0" smtClean="0"/>
              <a:t>—can exceed 10 </a:t>
            </a:r>
            <a:r>
              <a:rPr lang="en-US" sz="2400" dirty="0" err="1" smtClean="0"/>
              <a:t>metres</a:t>
            </a:r>
            <a:r>
              <a:rPr lang="en-US" sz="2400" dirty="0" smtClean="0"/>
              <a:t> (33 ft) in length and weigh close to half a </a:t>
            </a:r>
            <a:r>
              <a:rPr lang="en-US" sz="2400" dirty="0" err="1" smtClean="0"/>
              <a:t>tonne</a:t>
            </a:r>
            <a:r>
              <a:rPr lang="en-US" sz="2400" dirty="0" smtClean="0"/>
              <a:t> (1,100 lb), making them the largest living </a:t>
            </a:r>
            <a:r>
              <a:rPr lang="en-US" sz="2400" dirty="0" smtClean="0">
                <a:hlinkClick r:id="rId6" tooltip="Invertebrate"/>
              </a:rPr>
              <a:t>invertebrates</a:t>
            </a:r>
            <a:r>
              <a:rPr lang="en-US" sz="2400" dirty="0" smtClean="0"/>
              <a:t>.     Cephalopods were at one time the </a:t>
            </a:r>
            <a:r>
              <a:rPr lang="en-US" sz="2400" dirty="0" smtClean="0">
                <a:hlinkClick r:id="rId7" tooltip="Largest organism"/>
              </a:rPr>
              <a:t>largest of all organisms</a:t>
            </a:r>
            <a:r>
              <a:rPr lang="en-US" sz="2400" dirty="0" smtClean="0"/>
              <a:t> on Earth (</a:t>
            </a:r>
            <a:r>
              <a:rPr lang="en-US" sz="2400" dirty="0" smtClean="0">
                <a:hlinkClick r:id="rId8"/>
              </a:rPr>
              <a:t>Smith </a:t>
            </a:r>
            <a:r>
              <a:rPr lang="en-US" sz="2400" i="1" dirty="0" smtClean="0">
                <a:hlinkClick r:id="rId8"/>
              </a:rPr>
              <a:t>et al.</a:t>
            </a:r>
            <a:r>
              <a:rPr lang="en-US" sz="2400" dirty="0" smtClean="0">
                <a:hlinkClick r:id="rId8"/>
              </a:rPr>
              <a:t>, 2016</a:t>
            </a:r>
            <a:r>
              <a:rPr lang="en-US" sz="2400" dirty="0" smtClean="0"/>
              <a:t>)…..</a:t>
            </a:r>
            <a:endParaRPr lang="en-US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7200" y="228600"/>
            <a:ext cx="478236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19600" y="3505200"/>
            <a:ext cx="4343400" cy="325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971800"/>
            <a:ext cx="4495800" cy="388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0"/>
            <a:ext cx="5334000" cy="297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304800" y="152400"/>
            <a:ext cx="3352800" cy="652486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2060"/>
                </a:solidFill>
              </a:rPr>
              <a:t>The </a:t>
            </a:r>
            <a:r>
              <a:rPr lang="en-US" sz="2200" b="1" dirty="0" smtClean="0">
                <a:solidFill>
                  <a:srgbClr val="002060"/>
                </a:solidFill>
              </a:rPr>
              <a:t>giant Squid</a:t>
            </a:r>
            <a:r>
              <a:rPr lang="en-US" sz="2200" dirty="0" smtClean="0">
                <a:solidFill>
                  <a:srgbClr val="002060"/>
                </a:solidFill>
              </a:rPr>
              <a:t> (</a:t>
            </a:r>
            <a:r>
              <a:rPr lang="en-US" sz="2200" b="1" i="1" dirty="0" err="1" smtClean="0">
                <a:solidFill>
                  <a:srgbClr val="002060"/>
                </a:solidFill>
              </a:rPr>
              <a:t>Architeuthis</a:t>
            </a:r>
            <a:r>
              <a:rPr lang="en-US" sz="2200" dirty="0" smtClean="0">
                <a:solidFill>
                  <a:srgbClr val="002060"/>
                </a:solidFill>
              </a:rPr>
              <a:t>) is a deep-ocean dwelling </a:t>
            </a:r>
            <a:r>
              <a:rPr lang="en-US" sz="2200" dirty="0" smtClean="0">
                <a:solidFill>
                  <a:srgbClr val="FF0000"/>
                </a:solidFill>
                <a:hlinkClick r:id="rId5" tooltip="Squid"/>
              </a:rPr>
              <a:t>squid</a:t>
            </a:r>
            <a:r>
              <a:rPr lang="en-US" sz="2200" dirty="0" smtClean="0">
                <a:solidFill>
                  <a:srgbClr val="002060"/>
                </a:solidFill>
              </a:rPr>
              <a:t> in the  </a:t>
            </a:r>
            <a:r>
              <a:rPr lang="en-US" sz="2200" dirty="0" smtClean="0">
                <a:solidFill>
                  <a:srgbClr val="002060"/>
                </a:solidFill>
                <a:hlinkClick r:id="rId6" tooltip="Family (biology)"/>
              </a:rPr>
              <a:t>family</a:t>
            </a:r>
            <a:r>
              <a:rPr lang="en-US" sz="2200" dirty="0" smtClean="0">
                <a:solidFill>
                  <a:srgbClr val="002060"/>
                </a:solidFill>
              </a:rPr>
              <a:t> </a:t>
            </a:r>
            <a:r>
              <a:rPr lang="en-US" sz="2200" b="1" dirty="0" err="1" smtClean="0">
                <a:solidFill>
                  <a:srgbClr val="002060"/>
                </a:solidFill>
              </a:rPr>
              <a:t>Architeuthidae</a:t>
            </a:r>
            <a:r>
              <a:rPr lang="en-US" sz="2200" dirty="0" smtClean="0">
                <a:solidFill>
                  <a:srgbClr val="002060"/>
                </a:solidFill>
              </a:rPr>
              <a:t>. Giant squid can grow to a tremendous size due to </a:t>
            </a:r>
            <a:r>
              <a:rPr lang="en-US" sz="2200" dirty="0" smtClean="0">
                <a:solidFill>
                  <a:srgbClr val="002060"/>
                </a:solidFill>
                <a:hlinkClick r:id="rId7" tooltip="Deep-sea gigantism"/>
              </a:rPr>
              <a:t>deep-sea gigantism</a:t>
            </a:r>
            <a:r>
              <a:rPr lang="en-US" sz="2200" dirty="0" smtClean="0">
                <a:solidFill>
                  <a:srgbClr val="002060"/>
                </a:solidFill>
              </a:rPr>
              <a:t>: recent estimates put the maximum size at 13 m (43 ft) for females and 10 m (33 ft) for males from the </a:t>
            </a:r>
            <a:r>
              <a:rPr lang="en-US" sz="2200" dirty="0" smtClean="0">
                <a:solidFill>
                  <a:srgbClr val="002060"/>
                </a:solidFill>
                <a:hlinkClick r:id="rId8" tooltip="Cephalopod fin"/>
              </a:rPr>
              <a:t>posterior fins</a:t>
            </a:r>
            <a:r>
              <a:rPr lang="en-US" sz="2200" dirty="0" smtClean="0">
                <a:solidFill>
                  <a:srgbClr val="002060"/>
                </a:solidFill>
              </a:rPr>
              <a:t> to the tip of the two long </a:t>
            </a:r>
            <a:r>
              <a:rPr lang="en-US" sz="2200" dirty="0" smtClean="0">
                <a:solidFill>
                  <a:srgbClr val="002060"/>
                </a:solidFill>
                <a:hlinkClick r:id="rId9" tooltip="Cephalopod limb"/>
              </a:rPr>
              <a:t>tentacles</a:t>
            </a:r>
            <a:r>
              <a:rPr lang="en-US" sz="2200" dirty="0" smtClean="0">
                <a:solidFill>
                  <a:srgbClr val="002060"/>
                </a:solidFill>
              </a:rPr>
              <a:t> (second only to the </a:t>
            </a:r>
            <a:r>
              <a:rPr lang="en-US" sz="2200" dirty="0" smtClean="0">
                <a:solidFill>
                  <a:srgbClr val="002060"/>
                </a:solidFill>
                <a:hlinkClick r:id="rId10" tooltip="Colossal squid"/>
              </a:rPr>
              <a:t>colossal squid</a:t>
            </a:r>
            <a:r>
              <a:rPr lang="en-US" sz="2200" dirty="0" smtClean="0">
                <a:solidFill>
                  <a:srgbClr val="002060"/>
                </a:solidFill>
              </a:rPr>
              <a:t> at an estimated 14 m (46 ft),</a:t>
            </a:r>
            <a:r>
              <a:rPr lang="en-US" sz="2200" baseline="30000" dirty="0" smtClean="0">
                <a:solidFill>
                  <a:srgbClr val="002060"/>
                </a:solidFill>
              </a:rPr>
              <a:t> </a:t>
            </a:r>
            <a:r>
              <a:rPr lang="en-US" sz="2200" dirty="0" smtClean="0">
                <a:solidFill>
                  <a:srgbClr val="002060"/>
                </a:solidFill>
              </a:rPr>
              <a:t> one of the </a:t>
            </a:r>
            <a:r>
              <a:rPr lang="en-US" sz="2200" dirty="0" smtClean="0">
                <a:solidFill>
                  <a:srgbClr val="002060"/>
                </a:solidFill>
                <a:hlinkClick r:id="rId11" tooltip="Largest organisms"/>
              </a:rPr>
              <a:t>largest living organisms</a:t>
            </a:r>
            <a:r>
              <a:rPr lang="en-US" sz="2200" dirty="0" smtClean="0">
                <a:solidFill>
                  <a:srgbClr val="002060"/>
                </a:solidFill>
              </a:rPr>
              <a:t>).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8600" y="304800"/>
            <a:ext cx="4267200" cy="26776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charset="0"/>
                <a:cs typeface="Arial" charset="0"/>
              </a:rPr>
              <a:t>Rapid </a:t>
            </a:r>
            <a:r>
              <a:rPr lang="en-US" dirty="0">
                <a:latin typeface="Arial" charset="0"/>
                <a:cs typeface="Arial" charset="0"/>
              </a:rPr>
              <a:t>movement; well-developed nervous </a:t>
            </a:r>
            <a:r>
              <a:rPr lang="en-US" dirty="0" smtClean="0">
                <a:latin typeface="Arial" charset="0"/>
                <a:cs typeface="Arial" charset="0"/>
              </a:rPr>
              <a:t>systems; highly developed eyes</a:t>
            </a:r>
            <a:r>
              <a:rPr lang="en-US" dirty="0">
                <a:latin typeface="Arial" charset="0"/>
                <a:cs typeface="Arial" charset="0"/>
              </a:rPr>
              <a:t>  </a:t>
            </a:r>
          </a:p>
          <a:p>
            <a:pPr algn="ctr"/>
            <a:r>
              <a:rPr lang="en-US" dirty="0" smtClean="0">
                <a:latin typeface="Arial" charset="0"/>
                <a:cs typeface="Arial" charset="0"/>
              </a:rPr>
              <a:t>Ex:</a:t>
            </a:r>
            <a:r>
              <a:rPr lang="en-US" dirty="0">
                <a:latin typeface="Arial" charset="0"/>
                <a:cs typeface="Arial" charset="0"/>
              </a:rPr>
              <a:t>  Octopus, </a:t>
            </a:r>
            <a:r>
              <a:rPr lang="en-US" dirty="0" smtClean="0">
                <a:latin typeface="Arial" charset="0"/>
                <a:cs typeface="Arial" charset="0"/>
              </a:rPr>
              <a:t>Squid</a:t>
            </a:r>
            <a:r>
              <a:rPr lang="en-US" dirty="0">
                <a:latin typeface="Arial" charset="0"/>
                <a:cs typeface="Arial" charset="0"/>
              </a:rPr>
              <a:t>, </a:t>
            </a:r>
            <a:r>
              <a:rPr lang="en-US" dirty="0" smtClean="0">
                <a:latin typeface="Arial" charset="0"/>
                <a:cs typeface="Arial" charset="0"/>
              </a:rPr>
              <a:t>Nautilus</a:t>
            </a:r>
            <a:endParaRPr lang="en-US" dirty="0"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24200"/>
            <a:ext cx="4305301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124200"/>
            <a:ext cx="4301338" cy="3315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304800"/>
            <a:ext cx="4267200" cy="27350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  <p:sndAc>
      <p:stSnd>
        <p:snd r:embed="rId3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96"/>
          <p:cNvSpPr>
            <a:spLocks noChangeArrowheads="1"/>
          </p:cNvSpPr>
          <p:nvPr/>
        </p:nvSpPr>
        <p:spPr bwMode="auto">
          <a:xfrm>
            <a:off x="762000" y="609600"/>
            <a:ext cx="7620000" cy="56323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latin typeface="Times"/>
                <a:cs typeface="Times"/>
              </a:rPr>
              <a:t>Visit to </a:t>
            </a:r>
            <a:r>
              <a:rPr lang="en-US" sz="3600" dirty="0" err="1" smtClean="0">
                <a:solidFill>
                  <a:srgbClr val="C00000"/>
                </a:solidFill>
                <a:latin typeface="Times"/>
                <a:cs typeface="Times"/>
              </a:rPr>
              <a:t>Samudrika</a:t>
            </a:r>
            <a:r>
              <a:rPr lang="en-US" sz="3600" dirty="0" smtClean="0">
                <a:latin typeface="Times"/>
                <a:cs typeface="Times"/>
              </a:rPr>
              <a:t>, Port Blair, </a:t>
            </a:r>
            <a:r>
              <a:rPr lang="en-US" sz="3600" dirty="0" err="1" smtClean="0">
                <a:latin typeface="Times"/>
                <a:cs typeface="Times"/>
              </a:rPr>
              <a:t>Andamans</a:t>
            </a:r>
            <a:r>
              <a:rPr lang="en-US" sz="3600" dirty="0" smtClean="0">
                <a:latin typeface="Times"/>
                <a:cs typeface="Times"/>
              </a:rPr>
              <a:t> (2016) and </a:t>
            </a:r>
            <a:r>
              <a:rPr lang="en-US" sz="3600" dirty="0" smtClean="0">
                <a:solidFill>
                  <a:srgbClr val="C00000"/>
                </a:solidFill>
                <a:latin typeface="Times"/>
                <a:cs typeface="Times"/>
              </a:rPr>
              <a:t>Indian Sea Shell Museum</a:t>
            </a:r>
            <a:r>
              <a:rPr lang="en-US" sz="3600" dirty="0" smtClean="0">
                <a:latin typeface="Times"/>
                <a:cs typeface="Times"/>
              </a:rPr>
              <a:t>, </a:t>
            </a:r>
            <a:r>
              <a:rPr lang="en-US" sz="3600" dirty="0" err="1" smtClean="0">
                <a:latin typeface="Times"/>
                <a:cs typeface="Times"/>
              </a:rPr>
              <a:t>Mahabalipuram</a:t>
            </a:r>
            <a:r>
              <a:rPr lang="en-US" sz="3600" dirty="0" smtClean="0">
                <a:latin typeface="Times"/>
                <a:cs typeface="Times"/>
              </a:rPr>
              <a:t>, Tamil Nadu (2018)…..a vast number of </a:t>
            </a:r>
            <a:r>
              <a:rPr lang="en-US" sz="3600" dirty="0" err="1" smtClean="0">
                <a:latin typeface="Times"/>
                <a:cs typeface="Times"/>
              </a:rPr>
              <a:t>molluscan</a:t>
            </a:r>
            <a:r>
              <a:rPr lang="en-US" sz="3600" dirty="0" smtClean="0">
                <a:latin typeface="Times"/>
                <a:cs typeface="Times"/>
              </a:rPr>
              <a:t> shells &amp; specimens have been noticed….several photo-shoots were recorded…..a few are displayed herewith for your  attention…..please note the huge diversity of </a:t>
            </a:r>
            <a:r>
              <a:rPr lang="en-US" sz="3600" dirty="0" err="1" smtClean="0">
                <a:latin typeface="Times"/>
                <a:cs typeface="Times"/>
              </a:rPr>
              <a:t>mollusc</a:t>
            </a:r>
            <a:r>
              <a:rPr lang="en-US" sz="3600" dirty="0" smtClean="0">
                <a:latin typeface="Times"/>
                <a:cs typeface="Times"/>
              </a:rPr>
              <a:t> shells !!</a:t>
            </a:r>
          </a:p>
        </p:txBody>
      </p:sp>
    </p:spTree>
  </p:cSld>
  <p:clrMapOvr>
    <a:masterClrMapping/>
  </p:clrMapOvr>
  <p:transition spd="slow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16_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54864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1371600"/>
            <a:ext cx="3657600" cy="3657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~50-80K extant species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~40K extinct species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Fossil records from Precambrian period of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Proterozoic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eon (&gt;570my =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000" kern="0" dirty="0" smtClean="0">
                <a:solidFill>
                  <a:schemeClr val="tx1"/>
                </a:solidFill>
              </a:rPr>
              <a:t>    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57 or 60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crores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years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BP)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0" y="228600"/>
            <a:ext cx="36576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Mollusc Phylogeny</a:t>
            </a:r>
          </a:p>
        </p:txBody>
      </p:sp>
      <p:sp>
        <p:nvSpPr>
          <p:cNvPr id="6" name="Rectangle 1096"/>
          <p:cNvSpPr>
            <a:spLocks noChangeArrowheads="1"/>
          </p:cNvSpPr>
          <p:nvPr/>
        </p:nvSpPr>
        <p:spPr bwMode="auto">
          <a:xfrm>
            <a:off x="0" y="5029200"/>
            <a:ext cx="3657600" cy="1292662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 smtClean="0">
                <a:latin typeface="Times"/>
                <a:cs typeface="Times"/>
              </a:rPr>
              <a:t>THANKS FOR YOUR PATIENCE: </a:t>
            </a:r>
          </a:p>
          <a:p>
            <a:pPr algn="ctr"/>
            <a:r>
              <a:rPr lang="en-US" sz="2000" b="1" dirty="0" smtClean="0">
                <a:latin typeface="Times"/>
                <a:cs typeface="Times"/>
              </a:rPr>
              <a:t>Attention &amp; Devotion</a:t>
            </a:r>
          </a:p>
          <a:p>
            <a:pPr algn="ctr"/>
            <a:r>
              <a:rPr lang="en-US" sz="2000" b="1" dirty="0" smtClean="0">
                <a:latin typeface="Times"/>
                <a:cs typeface="Times"/>
              </a:rPr>
              <a:t>10.03.2019</a:t>
            </a:r>
            <a:endParaRPr lang="en-US" sz="2000" b="1" dirty="0">
              <a:latin typeface="Times"/>
              <a:cs typeface="Times"/>
            </a:endParaRPr>
          </a:p>
        </p:txBody>
      </p:sp>
      <p:pic>
        <p:nvPicPr>
          <p:cNvPr id="7" name="Picture 3" descr="16_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1"/>
            <a:ext cx="54864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0" y="6400800"/>
            <a:ext cx="1371600" cy="457200"/>
          </a:xfrm>
        </p:spPr>
        <p:txBody>
          <a:bodyPr/>
          <a:lstStyle/>
          <a:p>
            <a:pPr>
              <a:defRPr/>
            </a:pPr>
            <a:fld id="{7A856181-9E5E-482F-BD0F-5F87756659D2}" type="datetime1">
              <a:rPr lang="en-US" sz="2000" smtClean="0"/>
              <a:pPr>
                <a:defRPr/>
              </a:pPr>
              <a:t>07-Apr-19</a:t>
            </a:fld>
            <a:endParaRPr lang="en-US" sz="2000" dirty="0"/>
          </a:p>
        </p:txBody>
      </p:sp>
    </p:spTree>
  </p:cSld>
  <p:clrMapOvr>
    <a:masterClrMapping/>
  </p:clrMapOvr>
  <p:transition spd="slow">
    <p:wheel spokes="3"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11770</TotalTime>
  <Words>1630</Words>
  <Application>Microsoft Office PowerPoint</Application>
  <PresentationFormat>On-screen Show (4:3)</PresentationFormat>
  <Paragraphs>264</Paragraphs>
  <Slides>50</Slides>
  <Notes>25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Default Design</vt:lpstr>
      <vt:lpstr>Slide 1</vt:lpstr>
      <vt:lpstr>Mollusc Body Plan</vt:lpstr>
      <vt:lpstr>Slide 3</vt:lpstr>
      <vt:lpstr>Slide 4</vt:lpstr>
      <vt:lpstr>Slide 5</vt:lpstr>
      <vt:lpstr>Slide 6</vt:lpstr>
      <vt:lpstr>Slide 7</vt:lpstr>
      <vt:lpstr>Slide 8</vt:lpstr>
      <vt:lpstr>Slide 9</vt:lpstr>
      <vt:lpstr>Mollusk Characteristics</vt:lpstr>
      <vt:lpstr>Characteristics…..Cont’d</vt:lpstr>
      <vt:lpstr>Habitats &amp; Niches</vt:lpstr>
      <vt:lpstr>Class Monoplacophora</vt:lpstr>
      <vt:lpstr>Slide 14</vt:lpstr>
      <vt:lpstr>Class Monoplacophora</vt:lpstr>
      <vt:lpstr>Class Aplacophora</vt:lpstr>
      <vt:lpstr>Class Polyplacophora</vt:lpstr>
      <vt:lpstr>Slide 18</vt:lpstr>
      <vt:lpstr>Slide 19</vt:lpstr>
      <vt:lpstr>Slide 20</vt:lpstr>
      <vt:lpstr>Slide 21</vt:lpstr>
      <vt:lpstr>Slide 22</vt:lpstr>
      <vt:lpstr>Class Gastropoda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Class Bivalvia</vt:lpstr>
      <vt:lpstr>Internal Anatomy of a Bivalve</vt:lpstr>
      <vt:lpstr>Class Bivalvia Clams, Oysters, Shipworms</vt:lpstr>
      <vt:lpstr>Slide 38</vt:lpstr>
      <vt:lpstr>Slide 39</vt:lpstr>
      <vt:lpstr>Pearl formation</vt:lpstr>
      <vt:lpstr>Scallops</vt:lpstr>
      <vt:lpstr>Slide 42</vt:lpstr>
      <vt:lpstr>Class Cephalopoda</vt:lpstr>
      <vt:lpstr>Cuttle fish, Squids &amp; Octopus</vt:lpstr>
      <vt:lpstr>Slide 45</vt:lpstr>
      <vt:lpstr>Slide 46</vt:lpstr>
      <vt:lpstr>Slide 47</vt:lpstr>
      <vt:lpstr>Slide 48</vt:lpstr>
      <vt:lpstr>Slide 49</vt:lpstr>
      <vt:lpstr>Slide 50</vt:lpstr>
    </vt:vector>
  </TitlesOfParts>
  <Company>SMSU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C.  Barnhart</dc:creator>
  <cp:lastModifiedBy>Rakhal Debnath</cp:lastModifiedBy>
  <cp:revision>165</cp:revision>
  <dcterms:created xsi:type="dcterms:W3CDTF">2000-10-09T04:25:58Z</dcterms:created>
  <dcterms:modified xsi:type="dcterms:W3CDTF">2019-04-07T03:58:39Z</dcterms:modified>
</cp:coreProperties>
</file>