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4" r:id="rId1"/>
  </p:sldMasterIdLst>
  <p:notesMasterIdLst>
    <p:notesMasterId r:id="rId42"/>
  </p:notesMasterIdLst>
  <p:handoutMasterIdLst>
    <p:handoutMasterId r:id="rId43"/>
  </p:handoutMasterIdLst>
  <p:sldIdLst>
    <p:sldId id="256" r:id="rId2"/>
    <p:sldId id="319" r:id="rId3"/>
    <p:sldId id="318" r:id="rId4"/>
    <p:sldId id="317" r:id="rId5"/>
    <p:sldId id="327" r:id="rId6"/>
    <p:sldId id="257" r:id="rId7"/>
    <p:sldId id="270" r:id="rId8"/>
    <p:sldId id="271" r:id="rId9"/>
    <p:sldId id="276" r:id="rId10"/>
    <p:sldId id="268" r:id="rId11"/>
    <p:sldId id="275" r:id="rId12"/>
    <p:sldId id="274" r:id="rId13"/>
    <p:sldId id="273" r:id="rId14"/>
    <p:sldId id="258" r:id="rId15"/>
    <p:sldId id="281" r:id="rId16"/>
    <p:sldId id="280" r:id="rId17"/>
    <p:sldId id="282" r:id="rId18"/>
    <p:sldId id="259" r:id="rId19"/>
    <p:sldId id="288" r:id="rId20"/>
    <p:sldId id="260" r:id="rId21"/>
    <p:sldId id="293" r:id="rId22"/>
    <p:sldId id="261" r:id="rId23"/>
    <p:sldId id="296" r:id="rId24"/>
    <p:sldId id="294" r:id="rId25"/>
    <p:sldId id="262" r:id="rId26"/>
    <p:sldId id="300" r:id="rId27"/>
    <p:sldId id="330" r:id="rId28"/>
    <p:sldId id="331" r:id="rId29"/>
    <p:sldId id="329" r:id="rId30"/>
    <p:sldId id="298" r:id="rId31"/>
    <p:sldId id="301" r:id="rId32"/>
    <p:sldId id="328" r:id="rId33"/>
    <p:sldId id="302" r:id="rId34"/>
    <p:sldId id="263" r:id="rId35"/>
    <p:sldId id="303" r:id="rId36"/>
    <p:sldId id="324" r:id="rId37"/>
    <p:sldId id="326" r:id="rId38"/>
    <p:sldId id="264" r:id="rId39"/>
    <p:sldId id="315" r:id="rId40"/>
    <p:sldId id="267" r:id="rId4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A227"/>
    <a:srgbClr val="FF0000"/>
    <a:srgbClr val="CC3300"/>
    <a:srgbClr val="3333CC"/>
    <a:srgbClr val="3F3FFF"/>
    <a:srgbClr val="4F4FFF"/>
    <a:srgbClr val="0000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59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92E5B6C-0754-418B-9E4C-FD6AD2658F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19233874-5017-4842-B70E-1EEB0171B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This is a handout</a:t>
            </a:r>
          </a:p>
          <a:p>
            <a:endParaRPr lang="en-GB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9E5DB1-11FB-4A53-B901-3955E22858A7}" type="slidenum">
              <a:rPr lang="en-GB" smtClean="0"/>
              <a:pPr/>
              <a:t>37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F3A989-67E6-4C9B-BEA5-FF546755F1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EB907-1B6D-49EE-B9F7-78C38CEF8E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6ECF6E-66B7-42B6-96FE-57E75C0013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97018-903C-4728-A5DA-D807008480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863EA-4D1E-4C0A-8C97-8CA93C970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19FB2-CA94-4951-BD3A-E93984C863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DE445-18D4-4EC6-BAB6-DFA7DAC88C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37799-0156-4EC7-A2D5-5D735F67C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1EFDC5-94FF-438A-BA69-9360AAB40B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65540-C2ED-4B5C-8B6E-87B1480113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D3C8F-B91C-4140-A29B-A841BFD567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0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0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0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7E6F6F8-05E1-45E1-AFF4-A1E358BAEB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80231" name="Rectangle 7"/>
          <p:cNvSpPr>
            <a:spLocks noChangeArrowheads="1"/>
          </p:cNvSpPr>
          <p:nvPr userDrawn="1"/>
        </p:nvSpPr>
        <p:spPr bwMode="auto">
          <a:xfrm>
            <a:off x="8753475" y="640080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 sz="140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Oxidative_phosphorylation" TargetMode="External"/><Relationship Id="rId5" Type="http://schemas.openxmlformats.org/officeDocument/2006/relationships/hyperlink" Target="https://en.wikipedia.org/wiki/Electron_transport_chain" TargetMode="External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4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gi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audio" Target="../media/audio1.wav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  <a:solidFill>
            <a:srgbClr val="FFC000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US" sz="3800" b="1" smtClean="0">
                <a:solidFill>
                  <a:srgbClr val="002060"/>
                </a:solidFill>
              </a:rPr>
              <a:t>How Cells Harvest Energy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295400"/>
            <a:ext cx="5448300" cy="5029200"/>
          </a:xfrm>
          <a:prstGeom prst="rect">
            <a:avLst/>
          </a:prstGeom>
          <a:noFill/>
          <a:ln w="44450" cap="flat" cmpd="sng">
            <a:solidFill>
              <a:schemeClr val="accent2">
                <a:lumMod val="20000"/>
                <a:lumOff val="80000"/>
              </a:schemeClr>
            </a:solidFill>
            <a:prstDash val="solid"/>
            <a:miter lim="800000"/>
            <a:headEnd type="none" w="med" len="med"/>
            <a:tailEnd type="none" w="lg" len="med"/>
          </a:ln>
          <a:effectLst/>
        </p:spPr>
      </p:pic>
      <p:sp>
        <p:nvSpPr>
          <p:cNvPr id="6" name="Rectangle 5"/>
          <p:cNvSpPr/>
          <p:nvPr/>
        </p:nvSpPr>
        <p:spPr>
          <a:xfrm>
            <a:off x="6096000" y="2971800"/>
            <a:ext cx="2590800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smtClean="0"/>
              <a:t>Dr. R. </a:t>
            </a:r>
            <a:r>
              <a:rPr lang="en-US" b="1" dirty="0" err="1" smtClean="0"/>
              <a:t>Debnath</a:t>
            </a:r>
            <a:endParaRPr lang="en-US" b="1" dirty="0" smtClean="0"/>
          </a:p>
          <a:p>
            <a:pPr algn="ctr"/>
            <a:r>
              <a:rPr lang="en-US" dirty="0" smtClean="0"/>
              <a:t>Associate Professor</a:t>
            </a:r>
          </a:p>
          <a:p>
            <a:pPr algn="ctr"/>
            <a:r>
              <a:rPr lang="en-US" dirty="0" err="1" smtClean="0"/>
              <a:t>Deptt</a:t>
            </a:r>
            <a:r>
              <a:rPr lang="en-US" dirty="0" smtClean="0"/>
              <a:t>. of Zoology</a:t>
            </a:r>
          </a:p>
          <a:p>
            <a:pPr algn="ctr"/>
            <a:r>
              <a:rPr lang="en-US" dirty="0" smtClean="0"/>
              <a:t>MBB College</a:t>
            </a:r>
          </a:p>
          <a:p>
            <a:pPr algn="ctr"/>
            <a:r>
              <a:rPr lang="en-US" dirty="0" err="1" smtClean="0"/>
              <a:t>Agartala</a:t>
            </a:r>
            <a:endParaRPr lang="en-US" dirty="0" smtClean="0"/>
          </a:p>
          <a:p>
            <a:pPr algn="ctr"/>
            <a:r>
              <a:rPr lang="en-US" dirty="0" smtClean="0"/>
              <a:t>Date: 06/05/2019</a:t>
            </a:r>
            <a:endParaRPr lang="en-US" dirty="0"/>
          </a:p>
        </p:txBody>
      </p:sp>
    </p:spTree>
  </p:cSld>
  <p:clrMapOvr>
    <a:masterClrMapping/>
  </p:clrMapOvr>
  <p:transition spd="slow">
    <p:wedg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  <a:solidFill>
            <a:srgbClr val="92D050"/>
          </a:solidFill>
        </p:spPr>
        <p:txBody>
          <a:bodyPr/>
          <a:lstStyle/>
          <a:p>
            <a:r>
              <a:rPr lang="en-US" smtClean="0"/>
              <a:t>Sectional view of Mitochondrion showing its parts</a:t>
            </a:r>
          </a:p>
        </p:txBody>
      </p:sp>
      <p:sp>
        <p:nvSpPr>
          <p:cNvPr id="307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33E463-A885-464D-AD7D-C6B86C66FA55}" type="slidenum">
              <a:rPr lang="en-US" smtClean="0"/>
              <a:pPr/>
              <a:t>2</a:t>
            </a:fld>
            <a:endParaRPr lang="en-US" smtClean="0"/>
          </a:p>
        </p:txBody>
      </p:sp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000" y="1447800"/>
            <a:ext cx="9017000" cy="4724400"/>
          </a:xfrm>
          <a:prstGeom prst="rect">
            <a:avLst/>
          </a:prstGeom>
          <a:solidFill>
            <a:srgbClr val="92D050"/>
          </a:solidFill>
          <a:ln w="44450">
            <a:noFill/>
            <a:miter lim="800000"/>
            <a:headEnd/>
            <a:tailEnd type="none" w="lg" len="med"/>
          </a:ln>
        </p:spPr>
      </p:pic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92D050"/>
          </a:solidFill>
        </p:spPr>
        <p:txBody>
          <a:bodyPr/>
          <a:lstStyle/>
          <a:p>
            <a:r>
              <a:rPr lang="en-US" sz="3600" smtClean="0"/>
              <a:t>Relatonship between Glycolysis &amp; Gluconeogenesis</a:t>
            </a:r>
          </a:p>
        </p:txBody>
      </p:sp>
      <p:sp>
        <p:nvSpPr>
          <p:cNvPr id="409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FF3583-0DB3-40AB-9D8B-79CE89EFB900}" type="slidenum">
              <a:rPr lang="en-US" smtClean="0"/>
              <a:pPr/>
              <a:t>3</a:t>
            </a:fld>
            <a:endParaRPr lang="en-US" smtClean="0"/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1350963"/>
            <a:ext cx="4872038" cy="5507037"/>
          </a:xfrm>
          <a:prstGeom prst="rect">
            <a:avLst/>
          </a:prstGeom>
          <a:noFill/>
          <a:ln w="44450">
            <a:solidFill>
              <a:schemeClr val="tx1"/>
            </a:solidFill>
            <a:miter lim="800000"/>
            <a:headEnd/>
            <a:tailEnd type="none" w="lg" len="med"/>
          </a:ln>
        </p:spPr>
      </p:pic>
    </p:spTree>
  </p:cSld>
  <p:clrMapOvr>
    <a:masterClrMapping/>
  </p:clrMapOvr>
  <p:transition spd="slow">
    <p:wedg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8752E0D-1866-48D8-9DBD-7B46552BAC35}" type="slidenum">
              <a:rPr lang="en-US" smtClean="0"/>
              <a:pPr/>
              <a:t>4</a:t>
            </a:fld>
            <a:endParaRPr lang="en-US" smtClean="0"/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1600"/>
            <a:ext cx="7620000" cy="6756400"/>
          </a:xfrm>
          <a:prstGeom prst="rect">
            <a:avLst/>
          </a:prstGeom>
          <a:noFill/>
          <a:ln w="44450">
            <a:noFill/>
            <a:miter lim="800000"/>
            <a:headEnd/>
            <a:tailEnd type="none" w="lg" len="med"/>
          </a:ln>
        </p:spPr>
      </p:pic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429000" cy="914400"/>
          </a:xfrm>
          <a:solidFill>
            <a:schemeClr val="accent1"/>
          </a:solidFill>
        </p:spPr>
        <p:txBody>
          <a:bodyPr/>
          <a:lstStyle/>
          <a:p>
            <a:r>
              <a:rPr lang="en-US" sz="2800" b="1" smtClean="0">
                <a:solidFill>
                  <a:srgbClr val="C00000"/>
                </a:solidFill>
              </a:rPr>
              <a:t>Metabolic Integration</a:t>
            </a:r>
          </a:p>
        </p:txBody>
      </p:sp>
    </p:spTree>
  </p:cSld>
  <p:clrMapOvr>
    <a:masterClrMapping/>
  </p:clrMapOvr>
  <p:transition spd="slow">
    <p:wheel spokes="3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defRPr/>
            </a:pPr>
            <a:r>
              <a:rPr lang="en-GB" sz="4000" b="1" dirty="0" smtClean="0"/>
              <a:t>Cellular Respiration</a:t>
            </a:r>
            <a:endParaRPr lang="en-GB" sz="4000" b="1" u="sng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>
            <a:stCxn id="17" idx="3"/>
            <a:endCxn id="13" idx="0"/>
          </p:cNvCxnSpPr>
          <p:nvPr/>
        </p:nvCxnSpPr>
        <p:spPr>
          <a:xfrm flipH="1">
            <a:off x="1800225" y="3441700"/>
            <a:ext cx="1519238" cy="10350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0" y="2492375"/>
            <a:ext cx="2627313" cy="120015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2400" dirty="0"/>
              <a:t>(A) Role of ATP &amp; Phosphorylation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288" y="4476750"/>
            <a:ext cx="2808287" cy="23082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2400" dirty="0"/>
              <a:t>(B)</a:t>
            </a:r>
          </a:p>
          <a:p>
            <a:pPr algn="ctr">
              <a:defRPr/>
            </a:pPr>
            <a:r>
              <a:rPr lang="en-GB" sz="2400" dirty="0"/>
              <a:t>The metabolic pathway of respiration: Glycolysis and the citric acid cycle</a:t>
            </a:r>
            <a:endParaRPr lang="en-GB" sz="2400" b="1" dirty="0"/>
          </a:p>
        </p:txBody>
      </p:sp>
      <p:sp>
        <p:nvSpPr>
          <p:cNvPr id="17" name="Oval 16"/>
          <p:cNvSpPr/>
          <p:nvPr/>
        </p:nvSpPr>
        <p:spPr>
          <a:xfrm>
            <a:off x="2771775" y="1700213"/>
            <a:ext cx="3744913" cy="203993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dirty="0"/>
              <a:t>Cellular Respiration</a:t>
            </a:r>
            <a:endParaRPr lang="en-GB" sz="2800" dirty="0"/>
          </a:p>
        </p:txBody>
      </p:sp>
      <p:cxnSp>
        <p:nvCxnSpPr>
          <p:cNvPr id="14" name="Straight Arrow Connector 13"/>
          <p:cNvCxnSpPr>
            <a:stCxn id="17" idx="5"/>
          </p:cNvCxnSpPr>
          <p:nvPr/>
        </p:nvCxnSpPr>
        <p:spPr>
          <a:xfrm>
            <a:off x="5967413" y="3441700"/>
            <a:ext cx="1484312" cy="1447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227763" y="4889500"/>
            <a:ext cx="2771775" cy="12001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2400" dirty="0"/>
              <a:t>(D)</a:t>
            </a:r>
          </a:p>
          <a:p>
            <a:pPr algn="ctr">
              <a:defRPr/>
            </a:pPr>
            <a:r>
              <a:rPr lang="en-GB" sz="2400" dirty="0"/>
              <a:t>Substrates for Respiration</a:t>
            </a:r>
          </a:p>
        </p:txBody>
      </p:sp>
      <p:cxnSp>
        <p:nvCxnSpPr>
          <p:cNvPr id="16" name="Straight Arrow Connector 15"/>
          <p:cNvCxnSpPr>
            <a:stCxn id="17" idx="6"/>
          </p:cNvCxnSpPr>
          <p:nvPr/>
        </p:nvCxnSpPr>
        <p:spPr>
          <a:xfrm>
            <a:off x="6516688" y="2720975"/>
            <a:ext cx="5762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092950" y="2168525"/>
            <a:ext cx="1943100" cy="230822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2400" dirty="0"/>
              <a:t>(E) Regulation of pathways through feedback inhibition</a:t>
            </a:r>
          </a:p>
        </p:txBody>
      </p:sp>
      <p:cxnSp>
        <p:nvCxnSpPr>
          <p:cNvPr id="29" name="Straight Arrow Connector 28"/>
          <p:cNvCxnSpPr>
            <a:stCxn id="17" idx="4"/>
            <a:endCxn id="33" idx="0"/>
          </p:cNvCxnSpPr>
          <p:nvPr/>
        </p:nvCxnSpPr>
        <p:spPr>
          <a:xfrm>
            <a:off x="4643438" y="3740150"/>
            <a:ext cx="58737" cy="7302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319463" y="4470400"/>
            <a:ext cx="2765425" cy="230822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2400" dirty="0"/>
              <a:t>(C) The metabolic pathway of respiration: electron transport chain &amp; ATP synthesis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10800000" flipV="1">
            <a:off x="2627313" y="3141663"/>
            <a:ext cx="360362" cy="2047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spd="slow">
    <p:wedge/>
    <p:sndAc>
      <p:stSnd>
        <p:snd r:embed="rId3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9" grpId="0" animBg="1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63F0BFE-520E-498A-A166-E0B981E5B8B8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3333CC"/>
                </a:solidFill>
              </a:rPr>
              <a:t>Respiration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/>
              <a:t>1. Organisms can be classified based on  how they obtain energy:</a:t>
            </a:r>
          </a:p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FF0000"/>
                </a:solidFill>
              </a:rPr>
              <a:t>   </a:t>
            </a:r>
            <a:r>
              <a:rPr lang="en-US" b="1" dirty="0" err="1" smtClean="0">
                <a:solidFill>
                  <a:srgbClr val="FF0000"/>
                </a:solidFill>
              </a:rPr>
              <a:t>autotrophs</a:t>
            </a:r>
            <a:r>
              <a:rPr lang="en-US" dirty="0" smtClean="0"/>
              <a:t>: are able to produce their own organic molecules through photosynthesis</a:t>
            </a:r>
          </a:p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FF0000"/>
                </a:solidFill>
              </a:rPr>
              <a:t>   </a:t>
            </a:r>
            <a:r>
              <a:rPr lang="en-US" b="1" dirty="0" err="1" smtClean="0">
                <a:solidFill>
                  <a:srgbClr val="FF0000"/>
                </a:solidFill>
              </a:rPr>
              <a:t>heterotrophs</a:t>
            </a:r>
            <a:r>
              <a:rPr lang="en-US" dirty="0" smtClean="0"/>
              <a:t>: live on organic compounds produced by other organisms</a:t>
            </a:r>
          </a:p>
          <a:p>
            <a:pPr eaLnBrk="1" hangingPunct="1">
              <a:buFontTx/>
              <a:buNone/>
            </a:pPr>
            <a:r>
              <a:rPr lang="en-US" dirty="0" smtClean="0"/>
              <a:t>2. All organisms use </a:t>
            </a:r>
            <a:r>
              <a:rPr lang="en-US" b="1" dirty="0" smtClean="0">
                <a:solidFill>
                  <a:srgbClr val="FF0000"/>
                </a:solidFill>
              </a:rPr>
              <a:t>cellular respiration</a:t>
            </a:r>
            <a:r>
              <a:rPr lang="en-US" dirty="0" smtClean="0"/>
              <a:t> to extract energy from organic molecules.</a:t>
            </a:r>
            <a:endParaRPr lang="en-US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ipe/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17DDEA5-870B-42AD-9E75-8B0D6949F906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3333CC"/>
                </a:solidFill>
              </a:rPr>
              <a:t>Respiration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915400" cy="5181600"/>
          </a:xfrm>
          <a:solidFill>
            <a:schemeClr val="accent1"/>
          </a:solidFill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smtClean="0"/>
              <a:t>3. Cellular respiration is a series of reactions that:</a:t>
            </a:r>
          </a:p>
          <a:p>
            <a:pPr eaLnBrk="1" hangingPunct="1">
              <a:buFontTx/>
              <a:buNone/>
            </a:pPr>
            <a:r>
              <a:rPr lang="en-US" sz="2400" smtClean="0"/>
              <a:t>-are </a:t>
            </a:r>
            <a:r>
              <a:rPr lang="en-US" sz="2400" smtClean="0">
                <a:solidFill>
                  <a:srgbClr val="FF0000"/>
                </a:solidFill>
              </a:rPr>
              <a:t>oxidations</a:t>
            </a:r>
            <a:r>
              <a:rPr lang="en-US" sz="2400" smtClean="0"/>
              <a:t> – loss of electrons</a:t>
            </a:r>
          </a:p>
          <a:p>
            <a:pPr eaLnBrk="1" hangingPunct="1">
              <a:buFontTx/>
              <a:buNone/>
            </a:pPr>
            <a:r>
              <a:rPr lang="en-US" sz="2400" smtClean="0"/>
              <a:t>-are also </a:t>
            </a:r>
            <a:r>
              <a:rPr lang="en-US" sz="2400" b="1" smtClean="0">
                <a:solidFill>
                  <a:srgbClr val="FF0000"/>
                </a:solidFill>
              </a:rPr>
              <a:t>dehydrogenations</a:t>
            </a:r>
            <a:r>
              <a:rPr lang="en-US" sz="2400" smtClean="0"/>
              <a:t> – lost electrons are   accompanied by hydrogen.</a:t>
            </a:r>
          </a:p>
          <a:p>
            <a:pPr eaLnBrk="1" hangingPunct="1">
              <a:buFontTx/>
              <a:buNone/>
            </a:pPr>
            <a:r>
              <a:rPr lang="en-US" sz="2400" smtClean="0"/>
              <a:t>4. Therefore, what is actually lost is a hydrogen atom </a:t>
            </a:r>
            <a:r>
              <a:rPr lang="en-US" sz="2000" b="1" smtClean="0">
                <a:solidFill>
                  <a:srgbClr val="FF0000"/>
                </a:solidFill>
              </a:rPr>
              <a:t>(1 electron, 1proton).</a:t>
            </a:r>
          </a:p>
          <a:p>
            <a:pPr eaLnBrk="1" hangingPunct="1">
              <a:buFontTx/>
              <a:buNone/>
            </a:pPr>
            <a:r>
              <a:rPr lang="en-US" sz="2400" smtClean="0"/>
              <a:t>5. During </a:t>
            </a:r>
            <a:r>
              <a:rPr lang="en-US" sz="2400" smtClean="0">
                <a:solidFill>
                  <a:srgbClr val="FF0000"/>
                </a:solidFill>
              </a:rPr>
              <a:t>redox reactions</a:t>
            </a:r>
            <a:r>
              <a:rPr lang="en-US" sz="2400" smtClean="0"/>
              <a:t>, electrons carry energy from one molecule to another.</a:t>
            </a:r>
          </a:p>
          <a:p>
            <a:pPr eaLnBrk="1" hangingPunct="1">
              <a:buFontTx/>
              <a:buNone/>
            </a:pPr>
            <a:r>
              <a:rPr lang="en-US" sz="2400" smtClean="0"/>
              <a:t>6. </a:t>
            </a:r>
            <a:r>
              <a:rPr lang="en-US" sz="2400" b="1" smtClean="0"/>
              <a:t>NAD</a:t>
            </a:r>
            <a:r>
              <a:rPr lang="en-US" sz="2400" b="1" baseline="30000" smtClean="0"/>
              <a:t>+</a:t>
            </a:r>
            <a:r>
              <a:rPr lang="en-US" sz="2400" smtClean="0"/>
              <a:t> is an electron carrier.</a:t>
            </a:r>
          </a:p>
          <a:p>
            <a:pPr eaLnBrk="1" hangingPunct="1">
              <a:buFontTx/>
              <a:buNone/>
            </a:pPr>
            <a:r>
              <a:rPr lang="en-US" sz="2400" smtClean="0"/>
              <a:t>-NAD accepts 2 electrons and 1 proton to become </a:t>
            </a:r>
            <a:r>
              <a:rPr lang="en-US" sz="2400" b="1" smtClean="0">
                <a:solidFill>
                  <a:srgbClr val="FF0000"/>
                </a:solidFill>
              </a:rPr>
              <a:t>NADH</a:t>
            </a:r>
            <a:endParaRPr lang="en-US" sz="2400" smtClean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</a:pPr>
            <a:r>
              <a:rPr lang="en-US" sz="2400" smtClean="0"/>
              <a:t>-the reaction is reversible</a:t>
            </a:r>
            <a:endParaRPr lang="en-US" sz="2400" b="1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6E76845-4EAE-4268-AEB7-C8D4AB2C6FF3}" type="slidenum">
              <a:rPr lang="en-US" smtClean="0"/>
              <a:pPr/>
              <a:t>8</a:t>
            </a:fld>
            <a:endParaRPr lang="en-US" smtClean="0"/>
          </a:p>
        </p:txBody>
      </p:sp>
      <p:pic>
        <p:nvPicPr>
          <p:cNvPr id="6147" name="Picture 5" descr="OXIDAT_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9600"/>
            <a:ext cx="9144000" cy="5638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ransition spd="slow">
    <p:wip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5F1313E-EE09-4995-9691-322BF045BBA8}" type="slidenum">
              <a:rPr lang="en-US" smtClean="0"/>
              <a:pPr/>
              <a:t>9</a:t>
            </a:fld>
            <a:endParaRPr lang="en-US" smtClean="0"/>
          </a:p>
        </p:txBody>
      </p:sp>
      <p:pic>
        <p:nvPicPr>
          <p:cNvPr id="7171" name="Picture 5" descr="nad_nadh_c_la_4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9144000" cy="5486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ransition spd="slow">
    <p:wipe dir="d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61A37C6-D348-4A25-BAE9-ABC9D52F6978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3333CC"/>
                </a:solidFill>
              </a:rPr>
              <a:t>Respiration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During respiration, electrons are shuttled through electron carriers to a final electron acceptor.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smtClean="0">
                <a:solidFill>
                  <a:srgbClr val="FF0000"/>
                </a:solidFill>
              </a:rPr>
              <a:t>aerobic respiration</a:t>
            </a:r>
            <a:r>
              <a:rPr lang="en-US" smtClean="0"/>
              <a:t>: final electron receptor is oxygen (O</a:t>
            </a:r>
            <a:r>
              <a:rPr lang="en-US" baseline="-25000" smtClean="0"/>
              <a:t>2</a:t>
            </a:r>
            <a:r>
              <a:rPr lang="en-US" smtClean="0"/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smtClean="0">
                <a:solidFill>
                  <a:srgbClr val="FF0000"/>
                </a:solidFill>
              </a:rPr>
              <a:t>anaerobic respiration</a:t>
            </a:r>
            <a:r>
              <a:rPr lang="en-US" smtClean="0"/>
              <a:t>: final electron acceptor is an inorganic molecule (not O</a:t>
            </a:r>
            <a:r>
              <a:rPr lang="en-US" baseline="-25000" smtClean="0"/>
              <a:t>2</a:t>
            </a:r>
            <a:r>
              <a:rPr lang="en-US" smtClean="0"/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smtClean="0">
                <a:solidFill>
                  <a:srgbClr val="FF0000"/>
                </a:solidFill>
              </a:rPr>
              <a:t>fermentation</a:t>
            </a:r>
            <a:r>
              <a:rPr lang="en-US" smtClean="0"/>
              <a:t>: final electron acceptor is an organic molecule</a:t>
            </a:r>
            <a:endParaRPr lang="en-US" b="1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7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3E51F80-9D08-410D-B892-3B26C96ADE85}" type="slidenum">
              <a:rPr lang="en-US" smtClean="0"/>
              <a:pPr/>
              <a:t>11</a:t>
            </a:fld>
            <a:endParaRPr lang="en-US" smtClean="0"/>
          </a:p>
        </p:txBody>
      </p:sp>
      <p:pic>
        <p:nvPicPr>
          <p:cNvPr id="12291" name="Picture 5" descr="electron_transpor_c_la_4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304800"/>
            <a:ext cx="6781800" cy="6329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wedg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38DC158-D1A3-496B-8C69-77F18F7DA6CE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3333CC"/>
                </a:solidFill>
              </a:rPr>
              <a:t>Respiration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Aerobic respiration: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C</a:t>
            </a:r>
            <a:r>
              <a:rPr lang="en-US" baseline="-25000" smtClean="0"/>
              <a:t>6</a:t>
            </a:r>
            <a:r>
              <a:rPr lang="en-US" smtClean="0"/>
              <a:t>H</a:t>
            </a:r>
            <a:r>
              <a:rPr lang="en-US" baseline="-25000" smtClean="0"/>
              <a:t>12</a:t>
            </a:r>
            <a:r>
              <a:rPr lang="en-US" smtClean="0"/>
              <a:t>O</a:t>
            </a:r>
            <a:r>
              <a:rPr lang="en-US" baseline="-25000" smtClean="0"/>
              <a:t>6</a:t>
            </a:r>
            <a:r>
              <a:rPr lang="en-US" smtClean="0"/>
              <a:t> + 6O</a:t>
            </a:r>
            <a:r>
              <a:rPr lang="en-US" baseline="-25000" smtClean="0"/>
              <a:t>2</a:t>
            </a:r>
            <a:r>
              <a:rPr lang="en-US" smtClean="0"/>
              <a:t>                  6CO</a:t>
            </a:r>
            <a:r>
              <a:rPr lang="en-US" baseline="-25000" smtClean="0"/>
              <a:t>2</a:t>
            </a:r>
            <a:r>
              <a:rPr lang="en-US" smtClean="0"/>
              <a:t>  +  6H</a:t>
            </a:r>
            <a:r>
              <a:rPr lang="en-US" baseline="-25000" smtClean="0"/>
              <a:t>2</a:t>
            </a:r>
            <a:r>
              <a:rPr lang="en-US" smtClean="0"/>
              <a:t>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>
                <a:latin typeface="Symbol" pitchFamily="18" charset="2"/>
              </a:rPr>
              <a:t>D</a:t>
            </a:r>
            <a:r>
              <a:rPr lang="en-US" smtClean="0"/>
              <a:t>G = -686kcal/mol of glucose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>
                <a:latin typeface="Symbol" pitchFamily="18" charset="2"/>
              </a:rPr>
              <a:t>D</a:t>
            </a:r>
            <a:r>
              <a:rPr lang="en-US" smtClean="0"/>
              <a:t>G can be even higher than this in a cell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This large amount of energy must be released in small steps rather than all at once.</a:t>
            </a:r>
            <a:endParaRPr lang="en-US" smtClean="0">
              <a:latin typeface="Symbol" pitchFamily="18" charset="2"/>
            </a:endParaRPr>
          </a:p>
        </p:txBody>
      </p:sp>
      <p:sp>
        <p:nvSpPr>
          <p:cNvPr id="135172" name="Line 4"/>
          <p:cNvSpPr>
            <a:spLocks noChangeShapeType="1"/>
          </p:cNvSpPr>
          <p:nvPr/>
        </p:nvSpPr>
        <p:spPr bwMode="auto">
          <a:xfrm>
            <a:off x="3271838" y="2897188"/>
            <a:ext cx="1901825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1" grpId="0" build="p"/>
      <p:bldP spid="13517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4CE8FF-8C97-49D1-8941-9FEB5FA32CFA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3333CC"/>
                </a:solidFill>
              </a:rPr>
              <a:t>Respiration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The goal of respiration is to produce ATP.</a:t>
            </a:r>
          </a:p>
          <a:p>
            <a:pPr eaLnBrk="1" hangingPunct="1">
              <a:buFontTx/>
              <a:buNone/>
            </a:pPr>
            <a:r>
              <a:rPr lang="en-US" smtClean="0"/>
              <a:t>-energy is released from oxidation reaction in the form of electrons</a:t>
            </a:r>
          </a:p>
          <a:p>
            <a:pPr eaLnBrk="1" hangingPunct="1">
              <a:buFontTx/>
              <a:buNone/>
            </a:pPr>
            <a:r>
              <a:rPr lang="en-US" smtClean="0"/>
              <a:t>-electrons are shuttled by electron carriers (e.g. NAD</a:t>
            </a:r>
            <a:r>
              <a:rPr lang="en-US" baseline="30000" smtClean="0"/>
              <a:t>+</a:t>
            </a:r>
            <a:r>
              <a:rPr lang="en-US" smtClean="0"/>
              <a:t>) to an </a:t>
            </a:r>
            <a:r>
              <a:rPr lang="en-US" b="1" smtClean="0">
                <a:solidFill>
                  <a:srgbClr val="FF0000"/>
                </a:solidFill>
              </a:rPr>
              <a:t>electron transport chain</a:t>
            </a:r>
            <a:endParaRPr lang="en-US" smtClean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</a:pPr>
            <a:r>
              <a:rPr lang="en-US" smtClean="0"/>
              <a:t>-electron energy is converted to ATP at the electron transport chain</a:t>
            </a:r>
          </a:p>
        </p:txBody>
      </p:sp>
    </p:spTree>
  </p:cSld>
  <p:clrMapOvr>
    <a:masterClrMapping/>
  </p:clrMapOvr>
  <p:transition spd="slow">
    <p:wipe dir="u"/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AE5397F-5E6D-4EEB-94B9-B8760A512705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3333CC"/>
                </a:solidFill>
              </a:rPr>
              <a:t>Oxidation of Glucose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Cells are able to make ATP via:</a:t>
            </a:r>
          </a:p>
          <a:p>
            <a:pPr eaLnBrk="1" hangingPunct="1">
              <a:buFontTx/>
              <a:buNone/>
            </a:pPr>
            <a:r>
              <a:rPr lang="en-US" smtClean="0"/>
              <a:t>1. </a:t>
            </a:r>
            <a:r>
              <a:rPr lang="en-US" b="1" smtClean="0">
                <a:solidFill>
                  <a:srgbClr val="FF0000"/>
                </a:solidFill>
              </a:rPr>
              <a:t>substrate-level phosphorylation</a:t>
            </a:r>
            <a:r>
              <a:rPr lang="en-US" smtClean="0"/>
              <a:t> – transferring a phosphate directly to ADP from another molecule</a:t>
            </a:r>
          </a:p>
          <a:p>
            <a:pPr eaLnBrk="1" hangingPunct="1">
              <a:buFontTx/>
              <a:buNone/>
            </a:pPr>
            <a:r>
              <a:rPr lang="en-US" smtClean="0"/>
              <a:t>2. </a:t>
            </a:r>
            <a:r>
              <a:rPr lang="en-US" b="1" smtClean="0">
                <a:solidFill>
                  <a:srgbClr val="FF0000"/>
                </a:solidFill>
              </a:rPr>
              <a:t>oxidative phosphorylation</a:t>
            </a:r>
            <a:r>
              <a:rPr lang="en-US" smtClean="0"/>
              <a:t> – use of </a:t>
            </a:r>
            <a:r>
              <a:rPr lang="en-US" b="1" smtClean="0">
                <a:solidFill>
                  <a:srgbClr val="FF0000"/>
                </a:solidFill>
              </a:rPr>
              <a:t>ATP synthase</a:t>
            </a:r>
            <a:r>
              <a:rPr lang="en-US" smtClean="0"/>
              <a:t> and energy derived from a proton (H</a:t>
            </a:r>
            <a:r>
              <a:rPr lang="en-US" baseline="30000" smtClean="0"/>
              <a:t>+</a:t>
            </a:r>
            <a:r>
              <a:rPr lang="en-US" smtClean="0"/>
              <a:t>) gradient to make ATP</a:t>
            </a:r>
          </a:p>
        </p:txBody>
      </p:sp>
    </p:spTree>
  </p:cSld>
  <p:clrMapOvr>
    <a:masterClrMapping/>
  </p:clrMapOvr>
  <p:transition spd="slow">
    <p:wipe dir="u"/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11AB61E-A138-4869-9169-83D4C248788C}" type="slidenum">
              <a:rPr lang="en-US" smtClean="0"/>
              <a:pPr/>
              <a:t>15</a:t>
            </a:fld>
            <a:endParaRPr lang="en-US" smtClean="0"/>
          </a:p>
        </p:txBody>
      </p:sp>
      <p:pic>
        <p:nvPicPr>
          <p:cNvPr id="16387" name="Picture 5" descr="SUBSTR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43000"/>
            <a:ext cx="9144000" cy="419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wip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7451D8D-2161-45B5-8C10-3B2A61FFB1A1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3333CC"/>
                </a:solidFill>
              </a:rPr>
              <a:t>Oxidation of Glucose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4290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The complete oxidation of glucose proceeds in stages:</a:t>
            </a:r>
          </a:p>
          <a:p>
            <a:pPr eaLnBrk="1" hangingPunct="1">
              <a:buFontTx/>
              <a:buNone/>
            </a:pPr>
            <a:r>
              <a:rPr lang="en-US" smtClean="0"/>
              <a:t>1. glycolysis</a:t>
            </a:r>
          </a:p>
          <a:p>
            <a:pPr eaLnBrk="1" hangingPunct="1">
              <a:buFontTx/>
              <a:buNone/>
            </a:pPr>
            <a:r>
              <a:rPr lang="en-US" smtClean="0"/>
              <a:t>2. pyruvate oxidation</a:t>
            </a:r>
          </a:p>
          <a:p>
            <a:pPr eaLnBrk="1" hangingPunct="1">
              <a:buFontTx/>
              <a:buNone/>
            </a:pPr>
            <a:r>
              <a:rPr lang="en-US" smtClean="0"/>
              <a:t>3. Krebs cycle</a:t>
            </a:r>
          </a:p>
          <a:p>
            <a:pPr eaLnBrk="1" hangingPunct="1">
              <a:buFontTx/>
              <a:buNone/>
            </a:pPr>
            <a:r>
              <a:rPr lang="en-US" smtClean="0"/>
              <a:t>4. electron transport chain &amp; chemiosmosis</a:t>
            </a:r>
          </a:p>
        </p:txBody>
      </p:sp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5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90EA94-33FE-4049-B4EF-37AFBACA04DD}" type="slidenum">
              <a:rPr lang="en-US" smtClean="0"/>
              <a:pPr/>
              <a:t>17</a:t>
            </a:fld>
            <a:endParaRPr lang="en-US" smtClean="0"/>
          </a:p>
        </p:txBody>
      </p:sp>
      <p:pic>
        <p:nvPicPr>
          <p:cNvPr id="18435" name="Picture 5" descr="OVERVI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04800"/>
            <a:ext cx="8686800" cy="63023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wedg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F863C14-7489-431B-9C47-F534809815C0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82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3333CC"/>
                </a:solidFill>
              </a:rPr>
              <a:t>Glycolysis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33400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2000" b="1" dirty="0" err="1" smtClean="0">
                <a:solidFill>
                  <a:srgbClr val="FF0000"/>
                </a:solidFill>
              </a:rPr>
              <a:t>Glycolysis</a:t>
            </a:r>
            <a:r>
              <a:rPr lang="en-US" sz="2000" dirty="0" smtClean="0"/>
              <a:t> converts glucose to </a:t>
            </a:r>
            <a:r>
              <a:rPr lang="en-US" sz="2000" dirty="0" err="1" smtClean="0"/>
              <a:t>pyruvate</a:t>
            </a:r>
            <a:r>
              <a:rPr lang="en-US" sz="2000" dirty="0" smtClean="0"/>
              <a:t>.</a:t>
            </a:r>
          </a:p>
          <a:p>
            <a:pPr eaLnBrk="1" hangingPunct="1">
              <a:buFontTx/>
              <a:buNone/>
              <a:defRPr/>
            </a:pPr>
            <a:r>
              <a:rPr lang="en-US" sz="2000" dirty="0" smtClean="0"/>
              <a:t>-a 10-step biochemical pathway.</a:t>
            </a:r>
          </a:p>
          <a:p>
            <a:pPr eaLnBrk="1" hangingPunct="1">
              <a:buFontTx/>
              <a:buNone/>
              <a:defRPr/>
            </a:pPr>
            <a:r>
              <a:rPr lang="en-US" sz="2000" dirty="0" smtClean="0"/>
              <a:t>-occurs in the cytoplasm.</a:t>
            </a:r>
          </a:p>
          <a:p>
            <a:pPr eaLnBrk="1" hangingPunct="1">
              <a:buFontTx/>
              <a:buNone/>
              <a:defRPr/>
            </a:pPr>
            <a:r>
              <a:rPr lang="en-US" sz="2000" dirty="0" smtClean="0"/>
              <a:t>-2 molecules of </a:t>
            </a:r>
            <a:r>
              <a:rPr lang="en-US" sz="2000" dirty="0" err="1" smtClean="0"/>
              <a:t>pyruvate</a:t>
            </a:r>
            <a:r>
              <a:rPr lang="en-US" sz="2000" dirty="0" smtClean="0"/>
              <a:t> are formed.</a:t>
            </a:r>
          </a:p>
          <a:p>
            <a:pPr eaLnBrk="1" hangingPunct="1">
              <a:buFontTx/>
              <a:buNone/>
              <a:defRPr/>
            </a:pPr>
            <a:r>
              <a:rPr lang="en-US" sz="2000" dirty="0" smtClean="0"/>
              <a:t>-net production of 2 ATP molecules by substrate-level </a:t>
            </a:r>
            <a:r>
              <a:rPr lang="en-US" sz="2000" dirty="0" err="1" smtClean="0"/>
              <a:t>phosphorylation</a:t>
            </a:r>
            <a:endParaRPr lang="en-US" sz="2000" dirty="0" smtClean="0"/>
          </a:p>
          <a:p>
            <a:pPr eaLnBrk="1" hangingPunct="1">
              <a:buFontTx/>
              <a:buNone/>
              <a:defRPr/>
            </a:pPr>
            <a:r>
              <a:rPr lang="en-US" sz="2000" dirty="0" smtClean="0"/>
              <a:t>-2 NADH produced by the reduction of NAD</a:t>
            </a:r>
            <a:r>
              <a:rPr lang="en-US" sz="2000" baseline="30000" dirty="0" smtClean="0"/>
              <a:t>+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For </a:t>
            </a:r>
            <a:r>
              <a:rPr lang="en-US" sz="2000" dirty="0" err="1" smtClean="0"/>
              <a:t>glycolysis</a:t>
            </a:r>
            <a:r>
              <a:rPr lang="en-US" sz="2000" dirty="0" smtClean="0"/>
              <a:t> to continue, NADH must be recycled to NAD</a:t>
            </a:r>
            <a:r>
              <a:rPr lang="en-US" sz="2000" baseline="30000" dirty="0" smtClean="0"/>
              <a:t>+</a:t>
            </a:r>
            <a:r>
              <a:rPr lang="en-US" sz="2000" dirty="0" smtClean="0"/>
              <a:t> by either: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a. aerobic respiration – occurs when oxygen is available as the final electron acceptor.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b. fermentation – occurs when oxygen is not available; an organic molecule is the final electron acceptor.</a:t>
            </a:r>
          </a:p>
          <a:p>
            <a:pPr eaLnBrk="1" hangingPunct="1">
              <a:buFontTx/>
              <a:buNone/>
              <a:defRPr/>
            </a:pPr>
            <a:r>
              <a:rPr lang="en-US" sz="2000" dirty="0" smtClean="0"/>
              <a:t>The fate of </a:t>
            </a:r>
            <a:r>
              <a:rPr lang="en-US" sz="2000" dirty="0" err="1" smtClean="0"/>
              <a:t>pyruvate</a:t>
            </a:r>
            <a:r>
              <a:rPr lang="en-US" sz="2000" dirty="0" smtClean="0"/>
              <a:t> depends on oxygen availability.</a:t>
            </a:r>
          </a:p>
          <a:p>
            <a:pPr lvl="1" eaLnBrk="1" hangingPunct="1">
              <a:buFontTx/>
              <a:buNone/>
              <a:defRPr/>
            </a:pPr>
            <a:r>
              <a:rPr lang="en-US" sz="1400" dirty="0" smtClean="0"/>
              <a:t>When oxygen is present, </a:t>
            </a:r>
            <a:r>
              <a:rPr lang="en-US" sz="1400" dirty="0" err="1" smtClean="0"/>
              <a:t>pyruvate</a:t>
            </a:r>
            <a:r>
              <a:rPr lang="en-US" sz="1400" dirty="0" smtClean="0"/>
              <a:t> is oxidized to acetyl-</a:t>
            </a:r>
            <a:r>
              <a:rPr lang="en-US" sz="1400" dirty="0" err="1" smtClean="0"/>
              <a:t>CoA</a:t>
            </a:r>
            <a:r>
              <a:rPr lang="en-US" sz="1400" dirty="0" smtClean="0"/>
              <a:t> which enters the Krebs cycle.</a:t>
            </a:r>
          </a:p>
          <a:p>
            <a:pPr lvl="1" eaLnBrk="1" hangingPunct="1">
              <a:buFontTx/>
              <a:buNone/>
              <a:defRPr/>
            </a:pPr>
            <a:r>
              <a:rPr lang="en-US" sz="1400" dirty="0" smtClean="0"/>
              <a:t>Without oxygen, </a:t>
            </a:r>
            <a:r>
              <a:rPr lang="en-US" sz="1400" dirty="0" err="1" smtClean="0"/>
              <a:t>pyruvate</a:t>
            </a:r>
            <a:r>
              <a:rPr lang="en-US" sz="1400" dirty="0" smtClean="0"/>
              <a:t> is </a:t>
            </a:r>
            <a:r>
              <a:rPr lang="en-US" sz="1400" b="1" dirty="0" smtClean="0"/>
              <a:t>reduced </a:t>
            </a:r>
            <a:r>
              <a:rPr lang="en-US" sz="1400" dirty="0" smtClean="0"/>
              <a:t>in order </a:t>
            </a:r>
            <a:r>
              <a:rPr lang="en-US" sz="1400" b="1" dirty="0" smtClean="0"/>
              <a:t>to oxidize NADH back to NAD</a:t>
            </a:r>
            <a:r>
              <a:rPr lang="en-US" sz="1400" b="1" baseline="30000" dirty="0" smtClean="0"/>
              <a:t>+</a:t>
            </a:r>
            <a:r>
              <a:rPr lang="en-US" sz="1400" b="1" dirty="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1600" dirty="0" smtClean="0"/>
          </a:p>
          <a:p>
            <a:pPr eaLnBrk="1" hangingPunct="1">
              <a:buFontTx/>
              <a:buNone/>
              <a:defRPr/>
            </a:pPr>
            <a:endParaRPr lang="en-US" sz="16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2744FE4-DFF2-4189-AE36-6BD726EC5571}" type="slidenum">
              <a:rPr lang="en-US" smtClean="0"/>
              <a:pPr/>
              <a:t>19</a:t>
            </a:fld>
            <a:endParaRPr lang="en-US" smtClean="0"/>
          </a:p>
        </p:txBody>
      </p:sp>
      <p:pic>
        <p:nvPicPr>
          <p:cNvPr id="20483" name="Picture 5" descr="fate_pyruvate_nadh_c_la_4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57200"/>
            <a:ext cx="8499475" cy="5756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pull dir="d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AB52EC5-FA7D-4F24-BE74-00A21E94DAE4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3333CC"/>
                </a:solidFill>
              </a:rPr>
              <a:t>Pyruvate Oxidation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135563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smtClean="0"/>
              <a:t>In the presence of oxygen, pyruvate is oxidized.</a:t>
            </a:r>
          </a:p>
          <a:p>
            <a:pPr eaLnBrk="1" hangingPunct="1">
              <a:buFontTx/>
              <a:buNone/>
            </a:pPr>
            <a:r>
              <a:rPr lang="en-US" sz="2400" smtClean="0"/>
              <a:t>-occurs in the mitochondria in eukaryotes.</a:t>
            </a:r>
          </a:p>
          <a:p>
            <a:pPr eaLnBrk="1" hangingPunct="1">
              <a:buFontTx/>
              <a:buNone/>
            </a:pPr>
            <a:r>
              <a:rPr lang="en-US" sz="2400" smtClean="0"/>
              <a:t>-occurs at the plasma membrane in prokaryotes.</a:t>
            </a:r>
          </a:p>
          <a:p>
            <a:pPr eaLnBrk="1" hangingPunct="1">
              <a:buFontTx/>
              <a:buNone/>
            </a:pPr>
            <a:r>
              <a:rPr lang="en-US" sz="2400" smtClean="0"/>
              <a:t>-in mitochondria, a multienzyme complex called </a:t>
            </a:r>
            <a:r>
              <a:rPr lang="en-US" sz="2400" b="1" smtClean="0">
                <a:solidFill>
                  <a:srgbClr val="FF0000"/>
                </a:solidFill>
              </a:rPr>
              <a:t>pyruvate dehydrogenase</a:t>
            </a:r>
            <a:r>
              <a:rPr lang="en-US" sz="2400" smtClean="0"/>
              <a:t> catalyzes the reaction.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The products of pyruvate oxidation include: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-1 CO</a:t>
            </a:r>
            <a:r>
              <a:rPr lang="en-US" sz="2400" baseline="-25000" smtClean="0"/>
              <a:t>2</a:t>
            </a:r>
            <a:r>
              <a:rPr lang="en-US" sz="240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-1 NADH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-1 </a:t>
            </a:r>
            <a:r>
              <a:rPr lang="en-US" sz="2400" b="1" smtClean="0">
                <a:solidFill>
                  <a:srgbClr val="FF0000"/>
                </a:solidFill>
              </a:rPr>
              <a:t>acetyl-CoA</a:t>
            </a:r>
            <a:r>
              <a:rPr lang="en-US" sz="2400" smtClean="0"/>
              <a:t> which consists of 2 carbons from pyruvate attached to coenzyme A (CoA).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Then, Acetyl-CoA proceeds to the Krebs cycle.</a:t>
            </a:r>
          </a:p>
        </p:txBody>
      </p:sp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B5CDA7B-266B-47FD-9C13-DC2EFAE0917C}" type="slidenum">
              <a:rPr lang="en-US" smtClean="0"/>
              <a:pPr/>
              <a:t>21</a:t>
            </a:fld>
            <a:endParaRPr lang="en-US" smtClean="0"/>
          </a:p>
        </p:txBody>
      </p:sp>
      <p:pic>
        <p:nvPicPr>
          <p:cNvPr id="22531" name="Picture 5" descr="oxidation_pyruvate_c_la_4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0"/>
            <a:ext cx="4592638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990600"/>
            <a:ext cx="4027210" cy="4953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ransition spd="slow">
    <p:wedg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84ABE6-0CAF-428B-B2D1-461636F9AF1C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620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3333CC"/>
                </a:solidFill>
              </a:rPr>
              <a:t>Krebs Cycle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63880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2400" dirty="0" smtClean="0"/>
              <a:t>The </a:t>
            </a:r>
            <a:r>
              <a:rPr lang="en-US" sz="2400" b="1" dirty="0" smtClean="0">
                <a:solidFill>
                  <a:srgbClr val="FF0000"/>
                </a:solidFill>
              </a:rPr>
              <a:t>Krebs cycle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/>
              <a:t>oxidizes the acetyl group from </a:t>
            </a:r>
            <a:r>
              <a:rPr lang="en-US" sz="2400" dirty="0" err="1" smtClean="0"/>
              <a:t>pyruvate</a:t>
            </a:r>
            <a:r>
              <a:rPr lang="en-US" sz="2400" dirty="0" smtClean="0"/>
              <a:t>.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/>
              <a:t>-occurs in the matrix of the mitochondria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/>
              <a:t>-biochemical pathway of 9 steps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/>
              <a:t>-first step: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/>
              <a:t>acetyl group + </a:t>
            </a:r>
            <a:r>
              <a:rPr lang="en-US" sz="2400" dirty="0" err="1" smtClean="0"/>
              <a:t>oxaloacetate</a:t>
            </a:r>
            <a:r>
              <a:rPr lang="en-US" sz="2400" dirty="0" smtClean="0"/>
              <a:t>          citrate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/>
              <a:t>(2 carbons)      (4 carbons)       (6 carbons)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/>
              <a:t>The remaining steps of the Krebs cycle: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/>
              <a:t>-release 2 molecules of 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/>
              <a:t>-reduce 3 NAD</a:t>
            </a:r>
            <a:r>
              <a:rPr lang="en-US" sz="2400" baseline="30000" dirty="0" smtClean="0"/>
              <a:t>+</a:t>
            </a:r>
            <a:r>
              <a:rPr lang="en-US" sz="2400" dirty="0" smtClean="0"/>
              <a:t> to 3 NADH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/>
              <a:t>-reduce 1 FAD (electron carrier) to FADH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 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/>
              <a:t>-produce 1 ATP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/>
              <a:t>-regenerate </a:t>
            </a:r>
            <a:r>
              <a:rPr lang="en-US" sz="2400" dirty="0" err="1" smtClean="0"/>
              <a:t>oxaloacetate</a:t>
            </a:r>
            <a:endParaRPr lang="en-US" sz="2400" dirty="0" smtClean="0"/>
          </a:p>
          <a:p>
            <a:pPr eaLnBrk="1" hangingPunct="1">
              <a:buFontTx/>
              <a:buNone/>
              <a:defRPr/>
            </a:pPr>
            <a:endParaRPr lang="en-US" sz="2400" dirty="0" smtClean="0"/>
          </a:p>
        </p:txBody>
      </p:sp>
      <p:sp>
        <p:nvSpPr>
          <p:cNvPr id="121860" name="Line 4"/>
          <p:cNvSpPr>
            <a:spLocks noChangeShapeType="1"/>
          </p:cNvSpPr>
          <p:nvPr/>
        </p:nvSpPr>
        <p:spPr bwMode="auto">
          <a:xfrm flipV="1">
            <a:off x="4419600" y="2971800"/>
            <a:ext cx="609600" cy="4603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build="p" animBg="1"/>
      <p:bldP spid="12186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13E36B8-7264-4833-A4A0-5A7293723C5B}" type="slidenum">
              <a:rPr lang="en-US" smtClean="0"/>
              <a:pPr/>
              <a:t>23</a:t>
            </a:fld>
            <a:endParaRPr lang="en-US" smtClean="0"/>
          </a:p>
        </p:txBody>
      </p:sp>
      <p:pic>
        <p:nvPicPr>
          <p:cNvPr id="24579" name="Picture 5" descr="krebs_cycle_works_c_la_435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2400"/>
            <a:ext cx="7848600" cy="670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wedg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B6C6643-4FEF-403A-A9F5-8AAC1FAC97DF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3333CC"/>
                </a:solidFill>
              </a:rPr>
              <a:t>Krebs Cycle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0" y="1752600"/>
            <a:ext cx="4495800" cy="4525963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/>
              <a:t>After </a:t>
            </a:r>
            <a:r>
              <a:rPr lang="en-US" sz="2800" b="1" dirty="0" err="1" smtClean="0">
                <a:solidFill>
                  <a:srgbClr val="FF0000"/>
                </a:solidFill>
              </a:rPr>
              <a:t>glycolysis</a:t>
            </a:r>
            <a:r>
              <a:rPr lang="en-US" sz="2800" dirty="0" smtClean="0"/>
              <a:t>,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pyruvate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oxidation</a:t>
            </a:r>
            <a:r>
              <a:rPr lang="en-US" sz="2800" dirty="0" smtClean="0"/>
              <a:t>, and the </a:t>
            </a:r>
            <a:r>
              <a:rPr lang="en-US" sz="2800" b="1" dirty="0" smtClean="0">
                <a:solidFill>
                  <a:srgbClr val="0EA227"/>
                </a:solidFill>
              </a:rPr>
              <a:t>Krebs cycle</a:t>
            </a:r>
            <a:r>
              <a:rPr lang="en-US" sz="2800" dirty="0" smtClean="0"/>
              <a:t>, glucose has been oxidized to: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- 6 CO</a:t>
            </a:r>
            <a:r>
              <a:rPr lang="en-US" sz="2800" baseline="-25000" dirty="0" smtClean="0"/>
              <a:t>2</a:t>
            </a:r>
            <a:endParaRPr lang="en-US" sz="2800" dirty="0" smtClean="0"/>
          </a:p>
          <a:p>
            <a:pPr eaLnBrk="1" hangingPunct="1">
              <a:buFontTx/>
              <a:buNone/>
            </a:pPr>
            <a:r>
              <a:rPr lang="en-US" sz="2800" dirty="0" smtClean="0"/>
              <a:t>- 4 ATP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- 10 NADH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- 2 FADH</a:t>
            </a:r>
            <a:r>
              <a:rPr lang="en-US" sz="2800" baseline="-25000" dirty="0" smtClean="0"/>
              <a:t>2</a:t>
            </a:r>
            <a:endParaRPr lang="en-US" sz="2800" dirty="0" smtClean="0"/>
          </a:p>
        </p:txBody>
      </p:sp>
      <p:sp>
        <p:nvSpPr>
          <p:cNvPr id="155652" name="AutoShape 4"/>
          <p:cNvSpPr>
            <a:spLocks/>
          </p:cNvSpPr>
          <p:nvPr/>
        </p:nvSpPr>
        <p:spPr bwMode="auto">
          <a:xfrm>
            <a:off x="4191000" y="4876800"/>
            <a:ext cx="381000" cy="609600"/>
          </a:xfrm>
          <a:prstGeom prst="rightBrace">
            <a:avLst>
              <a:gd name="adj1" fmla="val 25000"/>
              <a:gd name="adj2" fmla="val 50000"/>
            </a:avLst>
          </a:prstGeom>
          <a:noFill/>
          <a:ln w="44450">
            <a:solidFill>
              <a:schemeClr val="tx1"/>
            </a:solidFill>
            <a:round/>
            <a:headEnd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5653" name="Text Box 5"/>
          <p:cNvSpPr txBox="1">
            <a:spLocks noChangeArrowheads="1"/>
          </p:cNvSpPr>
          <p:nvPr/>
        </p:nvSpPr>
        <p:spPr bwMode="auto">
          <a:xfrm>
            <a:off x="4648200" y="4419600"/>
            <a:ext cx="2133600" cy="1323439"/>
          </a:xfrm>
          <a:prstGeom prst="rect">
            <a:avLst/>
          </a:prstGeom>
          <a:ln>
            <a:headEnd/>
            <a:tailEnd type="none" w="lg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/>
            <a:r>
              <a:rPr lang="en-US" sz="2000" dirty="0">
                <a:solidFill>
                  <a:srgbClr val="FF0000"/>
                </a:solidFill>
                <a:latin typeface="Tahoma" charset="0"/>
              </a:rPr>
              <a:t>These electron carriers proceed</a:t>
            </a:r>
          </a:p>
          <a:p>
            <a:pPr algn="ctr" eaLnBrk="0" hangingPunct="0"/>
            <a:r>
              <a:rPr lang="en-US" sz="2000" dirty="0">
                <a:solidFill>
                  <a:srgbClr val="FF0000"/>
                </a:solidFill>
                <a:latin typeface="Tahoma" charset="0"/>
              </a:rPr>
              <a:t>to the electron transport chain.</a:t>
            </a:r>
          </a:p>
        </p:txBody>
      </p:sp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1" grpId="0" build="p" animBg="1"/>
      <p:bldP spid="155652" grpId="0" animBg="1"/>
      <p:bldP spid="15565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7EDAA74-E7BF-4B38-8255-B4635ADDFC51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3333CC"/>
                </a:solidFill>
              </a:rPr>
              <a:t>Electron Transport Chain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5486400"/>
          </a:xfrm>
          <a:solidFill>
            <a:schemeClr val="accent1">
              <a:lumMod val="9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/>
              <a:t>The </a:t>
            </a:r>
            <a:r>
              <a:rPr lang="en-US" sz="2400" b="1" dirty="0" smtClean="0">
                <a:solidFill>
                  <a:srgbClr val="FF0000"/>
                </a:solidFill>
              </a:rPr>
              <a:t>electron transport chain (ETC)</a:t>
            </a:r>
            <a:r>
              <a:rPr lang="en-US" sz="2400" dirty="0" smtClean="0"/>
              <a:t> is a series of membrane-bound electron carriers, also called terminal chain.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/>
              <a:t>    -embedded in the mitochondrial inner membrane.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/>
              <a:t>    -electrons from NADH and FADH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are transferred to complexes of the ETC.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/>
              <a:t>    -each complex transfers the electrons to the next complex in the chain.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/>
              <a:t>As the electrons are transferred, some electron energy is lost with each transfer.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/>
              <a:t>This energy is used to pump protons (H</a:t>
            </a:r>
            <a:r>
              <a:rPr lang="en-US" sz="2400" baseline="30000" dirty="0" smtClean="0"/>
              <a:t>+</a:t>
            </a:r>
            <a:r>
              <a:rPr lang="en-US" sz="2400" dirty="0" smtClean="0"/>
              <a:t>) across the membrane from the matrix to the inner membrane space.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/>
              <a:t>A </a:t>
            </a:r>
            <a:r>
              <a:rPr lang="en-US" sz="2400" b="1" dirty="0" smtClean="0">
                <a:solidFill>
                  <a:srgbClr val="FF0000"/>
                </a:solidFill>
              </a:rPr>
              <a:t>proton gradient</a:t>
            </a:r>
            <a:r>
              <a:rPr lang="en-US" sz="2400" dirty="0" smtClean="0"/>
              <a:t> is established.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3" grpId="0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FD8A8C6-AA21-4DA7-BF7F-721E85146E5C}" type="slidenum">
              <a:rPr lang="en-US" smtClean="0"/>
              <a:pPr/>
              <a:t>26</a:t>
            </a:fld>
            <a:endParaRPr lang="en-US" smtClean="0"/>
          </a:p>
        </p:txBody>
      </p:sp>
      <p:pic>
        <p:nvPicPr>
          <p:cNvPr id="27651" name="Picture 5" descr="ELECTR_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04800"/>
            <a:ext cx="8382000" cy="594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4191000" y="990600"/>
            <a:ext cx="4572000" cy="120015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b="1"/>
              <a:t>What is ETC?</a:t>
            </a:r>
          </a:p>
          <a:p>
            <a:pPr algn="ctr"/>
            <a:r>
              <a:rPr lang="en-GB"/>
              <a:t>The electron transport chain is a collection of proteins attached to inner mitochondrial membrane</a:t>
            </a:r>
          </a:p>
        </p:txBody>
      </p:sp>
    </p:spTree>
  </p:cSld>
  <p:clrMapOvr>
    <a:masterClrMapping/>
  </p:clrMapOvr>
  <p:transition spd="slow">
    <p:wipe dir="d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3200" b="1" dirty="0" smtClean="0"/>
              <a:t>Types of mobile Electron carriers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EEB907-1B6D-49EE-B9F7-78C38CEF8E6B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856357"/>
            <a:ext cx="3657600" cy="600164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The </a:t>
            </a:r>
            <a:r>
              <a:rPr lang="en-US" sz="2000" b="1" dirty="0" smtClean="0"/>
              <a:t>electron transport chain</a:t>
            </a:r>
            <a:r>
              <a:rPr lang="en-US" sz="2000" dirty="0" smtClean="0"/>
              <a:t> (</a:t>
            </a:r>
            <a:r>
              <a:rPr lang="en-US" sz="2000" b="1" dirty="0" smtClean="0"/>
              <a:t>ETC</a:t>
            </a:r>
            <a:r>
              <a:rPr lang="en-US" sz="2000" dirty="0" smtClean="0"/>
              <a:t>) is the major consumer of O2 in mammalian cells. The </a:t>
            </a:r>
            <a:r>
              <a:rPr lang="en-US" sz="2000" b="1" dirty="0" smtClean="0"/>
              <a:t>ETC</a:t>
            </a:r>
            <a:r>
              <a:rPr lang="en-US" sz="2000" dirty="0" smtClean="0"/>
              <a:t> passes electrons from </a:t>
            </a:r>
            <a:r>
              <a:rPr lang="en-US" sz="2000" b="1" dirty="0" smtClean="0">
                <a:solidFill>
                  <a:srgbClr val="FF0000"/>
                </a:solidFill>
              </a:rPr>
              <a:t>NADH</a:t>
            </a:r>
            <a:r>
              <a:rPr lang="en-US" sz="2000" dirty="0" smtClean="0"/>
              <a:t> and </a:t>
            </a:r>
            <a:r>
              <a:rPr lang="en-US" sz="2000" b="1" dirty="0" smtClean="0">
                <a:solidFill>
                  <a:srgbClr val="FF0000"/>
                </a:solidFill>
              </a:rPr>
              <a:t>FADH</a:t>
            </a: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sz="2400" dirty="0" smtClean="0"/>
              <a:t> </a:t>
            </a:r>
            <a:r>
              <a:rPr lang="en-US" sz="2000" dirty="0" smtClean="0"/>
              <a:t>to </a:t>
            </a:r>
            <a:r>
              <a:rPr lang="en-US" sz="2000" b="1" dirty="0" smtClean="0"/>
              <a:t>protein complexes </a:t>
            </a:r>
            <a:r>
              <a:rPr lang="en-US" sz="2000" dirty="0" smtClean="0"/>
              <a:t>and </a:t>
            </a:r>
            <a:r>
              <a:rPr lang="en-US" sz="2000" b="1" dirty="0" smtClean="0"/>
              <a:t>mobile electron carriers</a:t>
            </a:r>
            <a:r>
              <a:rPr lang="en-US" sz="2000" dirty="0" smtClean="0"/>
              <a:t>. Coenzyme Q (</a:t>
            </a:r>
            <a:r>
              <a:rPr lang="en-US" sz="2000" dirty="0" err="1" smtClean="0"/>
              <a:t>CoQ</a:t>
            </a:r>
            <a:r>
              <a:rPr lang="en-US" sz="2000" dirty="0" smtClean="0"/>
              <a:t>) and </a:t>
            </a:r>
            <a:r>
              <a:rPr lang="en-US" sz="2000" dirty="0" err="1" smtClean="0"/>
              <a:t>cytochrome</a:t>
            </a:r>
            <a:r>
              <a:rPr lang="en-US" sz="2000" dirty="0" smtClean="0"/>
              <a:t> c (</a:t>
            </a:r>
            <a:r>
              <a:rPr lang="en-US" sz="2000" dirty="0" err="1" smtClean="0"/>
              <a:t>Cyt</a:t>
            </a:r>
            <a:r>
              <a:rPr lang="en-US" sz="2000" dirty="0" smtClean="0"/>
              <a:t> c) are mobile </a:t>
            </a:r>
            <a:r>
              <a:rPr lang="en-US" sz="2000" dirty="0" err="1" smtClean="0"/>
              <a:t>electron</a:t>
            </a:r>
            <a:r>
              <a:rPr lang="en-US" sz="2000" b="1" dirty="0" err="1" smtClean="0"/>
              <a:t>carriers</a:t>
            </a:r>
            <a:r>
              <a:rPr lang="en-US" sz="2000" dirty="0" smtClean="0"/>
              <a:t> in the </a:t>
            </a:r>
            <a:r>
              <a:rPr lang="en-US" sz="2000" b="1" dirty="0" smtClean="0"/>
              <a:t>ETC</a:t>
            </a:r>
            <a:r>
              <a:rPr lang="en-US" sz="2000" dirty="0" smtClean="0"/>
              <a:t>, and O</a:t>
            </a:r>
            <a:r>
              <a:rPr lang="en-US" sz="1400" dirty="0" smtClean="0"/>
              <a:t>2</a:t>
            </a:r>
            <a:r>
              <a:rPr lang="en-US" sz="2000" dirty="0" smtClean="0"/>
              <a:t> is the final electron recipient.</a:t>
            </a:r>
            <a:r>
              <a:rPr lang="en-US" sz="2000" b="1" dirty="0" smtClean="0"/>
              <a:t> </a:t>
            </a:r>
          </a:p>
          <a:p>
            <a:pPr algn="ctr"/>
            <a:r>
              <a:rPr lang="en-US" sz="2000" b="1" dirty="0" err="1" smtClean="0"/>
              <a:t>Cytochromes</a:t>
            </a:r>
            <a:r>
              <a:rPr lang="en-US" sz="2000" dirty="0" smtClean="0"/>
              <a:t> are divided into three main groups, the </a:t>
            </a:r>
            <a:r>
              <a:rPr lang="en-US" sz="2000" b="1" dirty="0" err="1" smtClean="0"/>
              <a:t>cytochromes</a:t>
            </a:r>
            <a:r>
              <a:rPr lang="en-US" sz="2000" dirty="0" smtClean="0"/>
              <a:t>-</a:t>
            </a:r>
            <a:r>
              <a:rPr lang="en-US" sz="2000" dirty="0" smtClean="0">
                <a:solidFill>
                  <a:srgbClr val="FF0000"/>
                </a:solidFill>
              </a:rPr>
              <a:t>a</a:t>
            </a:r>
            <a:r>
              <a:rPr lang="en-US" sz="2000" dirty="0" smtClean="0"/>
              <a:t>, </a:t>
            </a:r>
          </a:p>
          <a:p>
            <a:pPr algn="ctr"/>
            <a:r>
              <a:rPr lang="en-US" sz="2000" dirty="0" smtClean="0"/>
              <a:t>-</a:t>
            </a:r>
            <a:r>
              <a:rPr lang="en-US" sz="2000" dirty="0" smtClean="0">
                <a:solidFill>
                  <a:srgbClr val="FF0000"/>
                </a:solidFill>
              </a:rPr>
              <a:t>b</a:t>
            </a:r>
            <a:r>
              <a:rPr lang="en-US" sz="2000" dirty="0" smtClean="0"/>
              <a:t>, and -</a:t>
            </a:r>
            <a:r>
              <a:rPr lang="en-US" sz="2000" dirty="0" smtClean="0">
                <a:solidFill>
                  <a:srgbClr val="FF0000"/>
                </a:solidFill>
              </a:rPr>
              <a:t>c</a:t>
            </a:r>
            <a:r>
              <a:rPr lang="en-US" sz="2000" dirty="0" smtClean="0"/>
              <a:t>. These correspond to </a:t>
            </a:r>
            <a:r>
              <a:rPr lang="en-US" sz="2000" dirty="0" err="1" smtClean="0"/>
              <a:t>heme</a:t>
            </a:r>
            <a:r>
              <a:rPr lang="en-US" sz="2000" dirty="0" smtClean="0"/>
              <a:t>-a, -b, and -c. </a:t>
            </a:r>
          </a:p>
          <a:p>
            <a:pPr algn="ctr"/>
            <a:r>
              <a:rPr lang="en-US" sz="2000" b="1" dirty="0" err="1" smtClean="0"/>
              <a:t>Heme</a:t>
            </a:r>
            <a:r>
              <a:rPr lang="en-US" sz="2000" b="1" dirty="0" smtClean="0"/>
              <a:t>-b</a:t>
            </a:r>
            <a:r>
              <a:rPr lang="en-US" sz="2000" dirty="0" smtClean="0"/>
              <a:t> may be regarded as the basic structure </a:t>
            </a:r>
            <a:endParaRPr lang="en-US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762000"/>
            <a:ext cx="20574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762000"/>
            <a:ext cx="3048000" cy="3048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3886200"/>
            <a:ext cx="2252663" cy="27162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11" name="Rectangle 10"/>
          <p:cNvSpPr/>
          <p:nvPr/>
        </p:nvSpPr>
        <p:spPr>
          <a:xfrm>
            <a:off x="6096000" y="6581001"/>
            <a:ext cx="3048000" cy="27699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Coenzyme Q – </a:t>
            </a:r>
            <a:r>
              <a:rPr lang="en-US" sz="1200" dirty="0" err="1" smtClean="0"/>
              <a:t>cytochrome</a:t>
            </a:r>
            <a:r>
              <a:rPr lang="en-US" sz="1200" dirty="0" smtClean="0"/>
              <a:t> c </a:t>
            </a:r>
            <a:r>
              <a:rPr lang="en-US" sz="1200" dirty="0" err="1" smtClean="0"/>
              <a:t>reductase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EEB907-1B6D-49EE-B9F7-78C38CEF8E6B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04800"/>
            <a:ext cx="6218903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304800"/>
            <a:ext cx="2514600" cy="363349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4114800"/>
            <a:ext cx="2612571" cy="2590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9" name="Rectangle 8"/>
          <p:cNvSpPr/>
          <p:nvPr/>
        </p:nvSpPr>
        <p:spPr>
          <a:xfrm>
            <a:off x="152400" y="4953000"/>
            <a:ext cx="6172200" cy="147732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The </a:t>
            </a:r>
            <a:r>
              <a:rPr lang="en-US" b="1" dirty="0" smtClean="0"/>
              <a:t>coenzyme Q : </a:t>
            </a:r>
            <a:r>
              <a:rPr lang="en-US" b="1" dirty="0" err="1" smtClean="0"/>
              <a:t>cytochrome</a:t>
            </a:r>
            <a:r>
              <a:rPr lang="en-US" b="1" dirty="0" smtClean="0"/>
              <a:t> </a:t>
            </a:r>
            <a:r>
              <a:rPr lang="en-US" b="1" i="1" dirty="0" smtClean="0"/>
              <a:t>c</a:t>
            </a:r>
            <a:r>
              <a:rPr lang="en-US" b="1" dirty="0" smtClean="0"/>
              <a:t> – </a:t>
            </a:r>
            <a:r>
              <a:rPr lang="en-US" b="1" dirty="0" err="1" smtClean="0"/>
              <a:t>oxidoreductase</a:t>
            </a:r>
            <a:r>
              <a:rPr lang="en-US" dirty="0" smtClean="0"/>
              <a:t>, sometimes called the </a:t>
            </a:r>
            <a:r>
              <a:rPr lang="en-US" b="1" dirty="0" err="1" smtClean="0"/>
              <a:t>cytochrome</a:t>
            </a:r>
            <a:r>
              <a:rPr lang="en-US" b="1" dirty="0" smtClean="0"/>
              <a:t> </a:t>
            </a:r>
            <a:r>
              <a:rPr lang="en-US" b="1" i="1" dirty="0" smtClean="0"/>
              <a:t>bc</a:t>
            </a:r>
            <a:r>
              <a:rPr lang="en-US" b="1" baseline="-25000" dirty="0" smtClean="0"/>
              <a:t>1</a:t>
            </a:r>
            <a:r>
              <a:rPr lang="en-US" b="1" dirty="0" smtClean="0"/>
              <a:t> complex</a:t>
            </a:r>
            <a:r>
              <a:rPr lang="en-US" dirty="0" smtClean="0"/>
              <a:t>, and at other times </a:t>
            </a:r>
            <a:r>
              <a:rPr lang="en-US" b="1" dirty="0" smtClean="0"/>
              <a:t>complex III</a:t>
            </a:r>
            <a:r>
              <a:rPr lang="en-US" dirty="0" smtClean="0"/>
              <a:t>, is the third complex in the </a:t>
            </a:r>
            <a:r>
              <a:rPr lang="en-US" dirty="0" smtClean="0">
                <a:hlinkClick r:id="rId5" tooltip="Electron transport chain"/>
              </a:rPr>
              <a:t>electron transport chain</a:t>
            </a:r>
            <a:r>
              <a:rPr lang="en-US" dirty="0" smtClean="0"/>
              <a:t> , playing a critical role in biochemical generation of ATP (</a:t>
            </a:r>
            <a:r>
              <a:rPr lang="en-US" dirty="0" smtClean="0">
                <a:hlinkClick r:id="rId6" tooltip="Oxidative phosphorylation"/>
              </a:rPr>
              <a:t>oxidative </a:t>
            </a:r>
            <a:r>
              <a:rPr lang="en-US" dirty="0" err="1" smtClean="0">
                <a:hlinkClick r:id="rId6" tooltip="Oxidative phosphorylation"/>
              </a:rPr>
              <a:t>phosphorylation</a:t>
            </a:r>
            <a:r>
              <a:rPr lang="en-US" dirty="0" smtClean="0"/>
              <a:t>). 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62000"/>
            <a:ext cx="6934200" cy="457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en-GB" sz="3200" dirty="0" smtClean="0"/>
              <a:t>Final Third Stage or </a:t>
            </a:r>
            <a:r>
              <a:rPr lang="en-GB" sz="3200" dirty="0" smtClean="0">
                <a:solidFill>
                  <a:srgbClr val="FF0000"/>
                </a:solidFill>
              </a:rPr>
              <a:t>terminal chain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pic>
        <p:nvPicPr>
          <p:cNvPr id="1026" name="Picture 2" descr="https://riasparklebiochemistry.files.wordpress.com/2013/04/electron-transport-chain-aerobic-cellular-respiration-00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295400"/>
            <a:ext cx="9144000" cy="5562600"/>
          </a:xfrm>
          <a:prstGeom prst="rect">
            <a:avLst/>
          </a:prstGeom>
          <a:extLst>
            <a:ext uri="{909E8E84-426E-40DD-AFC4-6F175D3DCCD1}"/>
          </a:ex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6" name="Title 1"/>
          <p:cNvSpPr txBox="1">
            <a:spLocks/>
          </p:cNvSpPr>
          <p:nvPr/>
        </p:nvSpPr>
        <p:spPr>
          <a:xfrm>
            <a:off x="0" y="0"/>
            <a:ext cx="9144000" cy="7620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4400" dirty="0"/>
              <a:t>Electron Transport Chain</a:t>
            </a:r>
          </a:p>
        </p:txBody>
      </p:sp>
    </p:spTree>
    <p:custDataLst>
      <p:tags r:id="rId1"/>
    </p:custDataLst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57E57C-43A1-481F-B3EA-F0BE853174D6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534400" cy="6858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3333CC"/>
                </a:solidFill>
              </a:rPr>
              <a:t>Electron Transport Chain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534400" cy="4983163"/>
          </a:xfrm>
          <a:solidFill>
            <a:schemeClr val="accent1">
              <a:lumMod val="9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2800" dirty="0" smtClean="0"/>
              <a:t>The higher negative charge in the matrix attracts the protons (H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) back from the </a:t>
            </a:r>
            <a:r>
              <a:rPr lang="en-US" sz="2800" dirty="0" err="1" smtClean="0"/>
              <a:t>intermembrane</a:t>
            </a:r>
            <a:r>
              <a:rPr lang="en-US" sz="2800" dirty="0" smtClean="0"/>
              <a:t> space to the matrix.</a:t>
            </a:r>
          </a:p>
          <a:p>
            <a:pPr eaLnBrk="1" hangingPunct="1">
              <a:buFontTx/>
              <a:buNone/>
              <a:defRPr/>
            </a:pPr>
            <a:r>
              <a:rPr lang="en-US" sz="2800" dirty="0" smtClean="0"/>
              <a:t>The accumulation of protons in the </a:t>
            </a:r>
            <a:r>
              <a:rPr lang="en-US" sz="2800" dirty="0" err="1" smtClean="0"/>
              <a:t>intermembrane</a:t>
            </a:r>
            <a:r>
              <a:rPr lang="en-US" sz="2800" dirty="0" smtClean="0"/>
              <a:t> space drives protons into the matrix via diffusion.</a:t>
            </a:r>
          </a:p>
          <a:p>
            <a:pPr eaLnBrk="1" hangingPunct="1">
              <a:buFontTx/>
              <a:buNone/>
              <a:defRPr/>
            </a:pPr>
            <a:r>
              <a:rPr lang="en-US" sz="2800" dirty="0" smtClean="0"/>
              <a:t>Most protons move back to the matrix through </a:t>
            </a:r>
            <a:r>
              <a:rPr lang="en-US" sz="2800" b="1" dirty="0" err="1" smtClean="0">
                <a:solidFill>
                  <a:srgbClr val="FF0000"/>
                </a:solidFill>
              </a:rPr>
              <a:t>ATPsynthase</a:t>
            </a:r>
            <a:r>
              <a:rPr lang="en-US" sz="2800" dirty="0" smtClean="0"/>
              <a:t>.</a:t>
            </a:r>
          </a:p>
          <a:p>
            <a:pPr eaLnBrk="1" hangingPunct="1">
              <a:buFontTx/>
              <a:buNone/>
              <a:defRPr/>
            </a:pPr>
            <a:r>
              <a:rPr lang="en-US" sz="2800" dirty="0" smtClean="0"/>
              <a:t>ATP </a:t>
            </a:r>
            <a:r>
              <a:rPr lang="en-US" sz="2800" dirty="0" err="1" smtClean="0"/>
              <a:t>synthase</a:t>
            </a:r>
            <a:r>
              <a:rPr lang="en-US" sz="2800" dirty="0" smtClean="0"/>
              <a:t> is a membrane-bound enzyme that uses the energy of the proton gradient to synthesize </a:t>
            </a:r>
            <a:r>
              <a:rPr lang="en-US" sz="2800" dirty="0" smtClean="0">
                <a:solidFill>
                  <a:srgbClr val="C00000"/>
                </a:solidFill>
              </a:rPr>
              <a:t>ATP from ADP + P</a:t>
            </a:r>
            <a:r>
              <a:rPr lang="en-US" sz="2800" baseline="-25000" dirty="0" smtClean="0">
                <a:solidFill>
                  <a:srgbClr val="C00000"/>
                </a:solidFill>
              </a:rPr>
              <a:t>i</a:t>
            </a:r>
            <a:endParaRPr lang="en-US" sz="2800" dirty="0" smtClean="0">
              <a:solidFill>
                <a:srgbClr val="C00000"/>
              </a:solidFill>
            </a:endParaRPr>
          </a:p>
          <a:p>
            <a:pPr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1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DC4B708-7332-40EA-A297-4527CA295D16}" type="slidenum">
              <a:rPr lang="en-US" smtClean="0"/>
              <a:pPr/>
              <a:t>31</a:t>
            </a:fld>
            <a:endParaRPr lang="en-US" smtClean="0"/>
          </a:p>
        </p:txBody>
      </p:sp>
      <p:pic>
        <p:nvPicPr>
          <p:cNvPr id="30723" name="Picture 5" descr="atp_rotary_engine_c_la_4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04800"/>
            <a:ext cx="6324600" cy="6291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800000">
            <a:off x="6705600" y="1524000"/>
            <a:ext cx="2231929" cy="4191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ransition spd="slow">
    <p:wheel spokes="3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GB" dirty="0" smtClean="0"/>
              <a:t>Role of ATP Synthase</a:t>
            </a:r>
            <a:endParaRPr lang="en-GB" dirty="0"/>
          </a:p>
        </p:txBody>
      </p:sp>
      <p:sp>
        <p:nvSpPr>
          <p:cNvPr id="31749" name="Content Placeholder 2"/>
          <p:cNvSpPr>
            <a:spLocks noGrp="1"/>
          </p:cNvSpPr>
          <p:nvPr>
            <p:ph idx="1"/>
          </p:nvPr>
        </p:nvSpPr>
        <p:spPr>
          <a:xfrm>
            <a:off x="0" y="762001"/>
            <a:ext cx="9144000" cy="2057399"/>
          </a:xfrm>
          <a:solidFill>
            <a:schemeClr val="accent1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20000"/>
              </a:lnSpc>
            </a:pPr>
            <a:r>
              <a:rPr lang="en-GB" sz="2000" dirty="0" smtClean="0"/>
              <a:t>The bulk of </a:t>
            </a:r>
            <a:r>
              <a:rPr lang="en-GB" sz="2000" dirty="0" smtClean="0">
                <a:solidFill>
                  <a:srgbClr val="FF0000"/>
                </a:solidFill>
              </a:rPr>
              <a:t>ATP produced </a:t>
            </a:r>
            <a:r>
              <a:rPr lang="en-GB" sz="2000" dirty="0" smtClean="0"/>
              <a:t>is because of </a:t>
            </a:r>
            <a:r>
              <a:rPr lang="en-GB" sz="2000" b="1" dirty="0" smtClean="0"/>
              <a:t>ATP </a:t>
            </a:r>
            <a:r>
              <a:rPr lang="en-GB" sz="2000" b="1" dirty="0" err="1" smtClean="0"/>
              <a:t>synthase</a:t>
            </a:r>
            <a:r>
              <a:rPr lang="en-GB" sz="2000" b="1" dirty="0" smtClean="0"/>
              <a:t> </a:t>
            </a:r>
            <a:r>
              <a:rPr lang="en-GB" sz="1800" dirty="0" smtClean="0"/>
              <a:t>(a membrane protein).</a:t>
            </a:r>
          </a:p>
          <a:p>
            <a:pPr>
              <a:lnSpc>
                <a:spcPct val="120000"/>
              </a:lnSpc>
            </a:pPr>
            <a:r>
              <a:rPr lang="en-GB" sz="2000" dirty="0" smtClean="0"/>
              <a:t>ATP </a:t>
            </a:r>
            <a:r>
              <a:rPr lang="en-GB" sz="2000" dirty="0" err="1" smtClean="0"/>
              <a:t>synthase</a:t>
            </a:r>
            <a:r>
              <a:rPr lang="en-GB" sz="2000" dirty="0" smtClean="0"/>
              <a:t> is driven by the return flow of H+ ions across the mitochondrial membrane. </a:t>
            </a:r>
          </a:p>
          <a:p>
            <a:pPr>
              <a:lnSpc>
                <a:spcPct val="120000"/>
              </a:lnSpc>
            </a:pPr>
            <a:r>
              <a:rPr lang="en-GB" sz="2000" b="1" dirty="0" smtClean="0">
                <a:solidFill>
                  <a:srgbClr val="7030A0"/>
                </a:solidFill>
              </a:rPr>
              <a:t>This return flow of H+ ions rotates part of the membrane protein, </a:t>
            </a:r>
          </a:p>
          <a:p>
            <a:pPr>
              <a:lnSpc>
                <a:spcPct val="120000"/>
              </a:lnSpc>
              <a:buNone/>
            </a:pPr>
            <a:r>
              <a:rPr lang="en-GB" sz="2000" b="1" dirty="0" smtClean="0">
                <a:solidFill>
                  <a:srgbClr val="7030A0"/>
                </a:solidFill>
              </a:rPr>
              <a:t>      </a:t>
            </a:r>
            <a:r>
              <a:rPr lang="en-GB" sz="2000" b="1" dirty="0" smtClean="0">
                <a:solidFill>
                  <a:srgbClr val="FF0000"/>
                </a:solidFill>
              </a:rPr>
              <a:t>ATP </a:t>
            </a:r>
            <a:r>
              <a:rPr lang="en-GB" sz="2000" b="1" dirty="0" err="1" smtClean="0">
                <a:solidFill>
                  <a:srgbClr val="FF0000"/>
                </a:solidFill>
              </a:rPr>
              <a:t>synthase</a:t>
            </a:r>
            <a:r>
              <a:rPr lang="en-GB" sz="2000" b="1" dirty="0" smtClean="0">
                <a:solidFill>
                  <a:srgbClr val="7030A0"/>
                </a:solidFill>
              </a:rPr>
              <a:t>, catalysing the synthesis of ATP. 	</a:t>
            </a:r>
          </a:p>
          <a:p>
            <a:pPr>
              <a:lnSpc>
                <a:spcPct val="120000"/>
              </a:lnSpc>
            </a:pPr>
            <a:endParaRPr lang="en-GB" sz="2000" dirty="0" smtClean="0"/>
          </a:p>
        </p:txBody>
      </p:sp>
      <p:pic>
        <p:nvPicPr>
          <p:cNvPr id="31750" name="Picture 4" descr="http://i.imgur.com/Uc4UyfT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79613" y="2895600"/>
            <a:ext cx="5427662" cy="394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50825" y="3810000"/>
            <a:ext cx="1657350" cy="2308225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dirty="0"/>
              <a:t>Watch the lower part of the protein as it </a:t>
            </a:r>
            <a:r>
              <a:rPr lang="en-GB" b="1" dirty="0"/>
              <a:t>rotates</a:t>
            </a:r>
            <a:r>
              <a:rPr lang="en-GB" dirty="0"/>
              <a:t> round because H+ ions pass through it!</a:t>
            </a:r>
          </a:p>
        </p:txBody>
      </p:sp>
    </p:spTree>
    <p:custDataLst>
      <p:tags r:id="rId1"/>
    </p:custDataLst>
  </p:cSld>
  <p:clrMapOvr>
    <a:masterClrMapping/>
  </p:clrMapOvr>
  <p:transition spd="slow">
    <p:split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B5983D8-383F-4BD5-9F10-77250A06ECF8}" type="slidenum">
              <a:rPr lang="en-US" smtClean="0"/>
              <a:pPr/>
              <a:t>33</a:t>
            </a:fld>
            <a:endParaRPr lang="en-US" smtClean="0"/>
          </a:p>
        </p:txBody>
      </p:sp>
      <p:pic>
        <p:nvPicPr>
          <p:cNvPr id="32771" name="Picture 5" descr="AEROBI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143000"/>
            <a:ext cx="6547105" cy="4983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1905000"/>
            <a:ext cx="3839966" cy="3505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03237DD-0897-45E7-8EC4-2A9813B29969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3333CC"/>
                </a:solidFill>
              </a:rPr>
              <a:t>Energy Yield of Respiration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105400"/>
          </a:xfrm>
          <a:solidFill>
            <a:srgbClr val="FFC000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theoretical energy yields</a:t>
            </a:r>
          </a:p>
          <a:p>
            <a:pPr eaLnBrk="1" hangingPunct="1">
              <a:buFontTx/>
              <a:buNone/>
            </a:pPr>
            <a:r>
              <a:rPr lang="en-US" smtClean="0"/>
              <a:t>- 38 ATP per glucose for bacteria</a:t>
            </a:r>
          </a:p>
          <a:p>
            <a:pPr eaLnBrk="1" hangingPunct="1">
              <a:buFontTx/>
              <a:buNone/>
            </a:pPr>
            <a:r>
              <a:rPr lang="en-US" smtClean="0"/>
              <a:t>- 36 ATP per glucose for eukaryotes</a:t>
            </a:r>
          </a:p>
          <a:p>
            <a:pPr eaLnBrk="1" hangingPunct="1">
              <a:buFontTx/>
              <a:buNone/>
            </a:pPr>
            <a:endParaRPr lang="en-US" sz="1600" smtClean="0"/>
          </a:p>
          <a:p>
            <a:pPr eaLnBrk="1" hangingPunct="1">
              <a:buFontTx/>
              <a:buNone/>
            </a:pPr>
            <a:r>
              <a:rPr lang="en-US" smtClean="0"/>
              <a:t>actual energy yield</a:t>
            </a:r>
          </a:p>
          <a:p>
            <a:pPr eaLnBrk="1" hangingPunct="1">
              <a:buFontTx/>
              <a:buNone/>
            </a:pPr>
            <a:r>
              <a:rPr lang="en-US" smtClean="0"/>
              <a:t>- 30 ATP per glucose for eukaryotes</a:t>
            </a:r>
          </a:p>
          <a:p>
            <a:pPr eaLnBrk="1" hangingPunct="1">
              <a:buFontTx/>
              <a:buNone/>
            </a:pPr>
            <a:r>
              <a:rPr lang="en-US" smtClean="0"/>
              <a:t>- reduced yield is due to “leaky” inner membrane and use of the proton gradient for purposes other than ATP synthesis</a:t>
            </a:r>
          </a:p>
        </p:txBody>
      </p:sp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D4270A1-5B26-47C1-9B42-E9FF3C5288FB}" type="slidenum">
              <a:rPr lang="en-US" smtClean="0"/>
              <a:pPr/>
              <a:t>35</a:t>
            </a:fld>
            <a:endParaRPr lang="en-US" smtClean="0"/>
          </a:p>
        </p:txBody>
      </p:sp>
      <p:pic>
        <p:nvPicPr>
          <p:cNvPr id="34819" name="Picture 5" descr="oretical_atp_yield_c_la_4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81000"/>
            <a:ext cx="8382000" cy="624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GB" dirty="0" smtClean="0"/>
              <a:t>Electron Transport Chain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690688"/>
            <a:ext cx="4876800" cy="1939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000" b="1" u="sng" dirty="0"/>
              <a:t>3 things to note:</a:t>
            </a:r>
          </a:p>
          <a:p>
            <a:pPr>
              <a:defRPr/>
            </a:pPr>
            <a:endParaRPr lang="en-GB" sz="2000" b="1" u="sng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2000" b="1" i="1" dirty="0">
                <a:solidFill>
                  <a:srgbClr val="00B0F0"/>
                </a:solidFill>
              </a:rPr>
              <a:t>MOVEMENT OF ELECTRONS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en-GB" sz="2000" dirty="0"/>
              <a:t>High energy electrons pass from one protein molecule in the chain to another</a:t>
            </a:r>
          </a:p>
        </p:txBody>
      </p:sp>
      <p:pic>
        <p:nvPicPr>
          <p:cNvPr id="35846" name="Picture 2" descr="https://riasparklebiochemistry.files.wordpress.com/2013/04/electron-transport-chain-aerobic-cellular-respiration-00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914400"/>
            <a:ext cx="4086225" cy="309747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sp>
        <p:nvSpPr>
          <p:cNvPr id="7" name="Rectangle 6"/>
          <p:cNvSpPr/>
          <p:nvPr/>
        </p:nvSpPr>
        <p:spPr>
          <a:xfrm>
            <a:off x="-11113" y="3714750"/>
            <a:ext cx="9263063" cy="3170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2000" b="1" i="1" dirty="0">
                <a:solidFill>
                  <a:srgbClr val="FF0000"/>
                </a:solidFill>
              </a:rPr>
              <a:t>MOVEMENT OF HYDROGEN IONS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en-GB" sz="2000" dirty="0"/>
              <a:t>The energy received allows the proteins to pump hydrogen across the membrane, so that they can be pumped back across by ATP synthase.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en-GB" sz="2000" dirty="0"/>
              <a:t>This movement of H+ ions drives the enzyme to synthesise ATP from ADP + Pi</a:t>
            </a:r>
          </a:p>
          <a:p>
            <a:pPr lvl="1">
              <a:defRPr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2000" b="1" i="1" dirty="0">
                <a:solidFill>
                  <a:srgbClr val="00B050"/>
                </a:solidFill>
              </a:rPr>
              <a:t>PRODUCTION OF WATER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en-GB" sz="2000" dirty="0"/>
              <a:t>When electrons come to the end of the chain, they combine with oxygen (the final electron acceptor).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en-GB" sz="2000" dirty="0"/>
              <a:t>The oxygen then combines with hydrogen to form water.</a:t>
            </a:r>
          </a:p>
        </p:txBody>
      </p:sp>
    </p:spTree>
    <p:custDataLst>
      <p:tags r:id="rId1"/>
    </p:custDataLst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0" y="-71438"/>
            <a:ext cx="9144000" cy="688498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GB" sz="2860" dirty="0"/>
              <a:t>The electron transport chain </a:t>
            </a:r>
            <a:r>
              <a:rPr lang="en-GB" sz="2860" dirty="0" smtClean="0"/>
              <a:t>is </a:t>
            </a:r>
            <a:r>
              <a:rPr lang="en-GB" sz="2860" dirty="0"/>
              <a:t>a collection of </a:t>
            </a:r>
            <a:r>
              <a:rPr lang="en-GB" sz="2860" dirty="0">
                <a:solidFill>
                  <a:srgbClr val="FF0000"/>
                </a:solidFill>
              </a:rPr>
              <a:t>proteins</a:t>
            </a:r>
            <a:r>
              <a:rPr lang="en-GB" sz="2860" dirty="0"/>
              <a:t> attached to a membrane. </a:t>
            </a:r>
            <a:endParaRPr lang="en-GB" sz="2860" dirty="0" smtClean="0"/>
          </a:p>
          <a:p>
            <a:pPr>
              <a:defRPr/>
            </a:pPr>
            <a:r>
              <a:rPr lang="en-GB" sz="2860" dirty="0" smtClean="0"/>
              <a:t>As a result of </a:t>
            </a:r>
            <a:r>
              <a:rPr lang="en-GB" sz="2860" dirty="0" smtClean="0">
                <a:solidFill>
                  <a:srgbClr val="FF0000"/>
                </a:solidFill>
              </a:rPr>
              <a:t>dehydrogenase</a:t>
            </a:r>
            <a:r>
              <a:rPr lang="en-GB" sz="2860" dirty="0" smtClean="0"/>
              <a:t> enzyme action during </a:t>
            </a:r>
            <a:r>
              <a:rPr lang="en-GB" sz="2860" dirty="0">
                <a:solidFill>
                  <a:srgbClr val="FF0000"/>
                </a:solidFill>
              </a:rPr>
              <a:t>glycolysis</a:t>
            </a:r>
            <a:r>
              <a:rPr lang="en-GB" sz="2860" dirty="0"/>
              <a:t> and </a:t>
            </a:r>
            <a:r>
              <a:rPr lang="en-GB" sz="2860" dirty="0" smtClean="0"/>
              <a:t>the citric acid cycle, hydrogen </a:t>
            </a:r>
            <a:r>
              <a:rPr lang="en-GB" sz="2860" dirty="0"/>
              <a:t>ions and </a:t>
            </a:r>
            <a:r>
              <a:rPr lang="en-GB" sz="2860" dirty="0">
                <a:solidFill>
                  <a:srgbClr val="FF0000"/>
                </a:solidFill>
              </a:rPr>
              <a:t>electrons</a:t>
            </a:r>
            <a:r>
              <a:rPr lang="en-GB" sz="2860" dirty="0"/>
              <a:t> </a:t>
            </a:r>
            <a:r>
              <a:rPr lang="en-GB" sz="2860" dirty="0" smtClean="0"/>
              <a:t>are removed and passed on to </a:t>
            </a:r>
            <a:r>
              <a:rPr lang="en-GB" sz="2860" dirty="0"/>
              <a:t>the coenzymes NAD or FAD to form </a:t>
            </a:r>
            <a:r>
              <a:rPr lang="en-GB" sz="2860" dirty="0">
                <a:solidFill>
                  <a:srgbClr val="FF0000"/>
                </a:solidFill>
              </a:rPr>
              <a:t>NADH</a:t>
            </a:r>
            <a:r>
              <a:rPr lang="en-GB" sz="2860" dirty="0"/>
              <a:t> or </a:t>
            </a:r>
            <a:r>
              <a:rPr lang="en-GB" sz="2860" dirty="0" smtClean="0">
                <a:solidFill>
                  <a:srgbClr val="FF0000"/>
                </a:solidFill>
              </a:rPr>
              <a:t>FADH2</a:t>
            </a:r>
            <a:r>
              <a:rPr lang="en-GB" sz="2860" dirty="0" smtClean="0"/>
              <a:t>.</a:t>
            </a:r>
            <a:endParaRPr lang="en-GB" sz="2860" dirty="0"/>
          </a:p>
          <a:p>
            <a:pPr>
              <a:defRPr/>
            </a:pPr>
            <a:r>
              <a:rPr lang="en-GB" sz="2860" dirty="0" err="1" smtClean="0"/>
              <a:t>NADH</a:t>
            </a:r>
            <a:r>
              <a:rPr lang="en-GB" sz="2860" dirty="0" smtClean="0"/>
              <a:t> </a:t>
            </a:r>
            <a:r>
              <a:rPr lang="en-GB" sz="2860" dirty="0"/>
              <a:t>and </a:t>
            </a:r>
            <a:r>
              <a:rPr lang="en-GB" sz="2860" dirty="0" err="1"/>
              <a:t>FADH2</a:t>
            </a:r>
            <a:r>
              <a:rPr lang="en-GB" sz="2860" dirty="0"/>
              <a:t> release the high-energy electrons to the </a:t>
            </a:r>
            <a:r>
              <a:rPr lang="en-GB" sz="2860" dirty="0">
                <a:solidFill>
                  <a:srgbClr val="FF0000"/>
                </a:solidFill>
              </a:rPr>
              <a:t>electron transport chain </a:t>
            </a:r>
            <a:r>
              <a:rPr lang="en-GB" sz="2860" dirty="0"/>
              <a:t>where they pass along the chain, releasing </a:t>
            </a:r>
            <a:r>
              <a:rPr lang="en-GB" sz="2860" dirty="0">
                <a:solidFill>
                  <a:srgbClr val="FF0000"/>
                </a:solidFill>
              </a:rPr>
              <a:t>energy</a:t>
            </a:r>
            <a:r>
              <a:rPr lang="en-GB" sz="2860" dirty="0"/>
              <a:t>. </a:t>
            </a:r>
            <a:endParaRPr lang="en-GB" sz="2860" dirty="0" smtClean="0"/>
          </a:p>
          <a:p>
            <a:pPr>
              <a:defRPr/>
            </a:pPr>
            <a:r>
              <a:rPr lang="en-GB" sz="2860" dirty="0" smtClean="0"/>
              <a:t>The </a:t>
            </a:r>
            <a:r>
              <a:rPr lang="en-GB" sz="2860" dirty="0"/>
              <a:t>energy is used to </a:t>
            </a:r>
            <a:r>
              <a:rPr lang="en-GB" sz="2860" dirty="0">
                <a:solidFill>
                  <a:srgbClr val="FF0000"/>
                </a:solidFill>
              </a:rPr>
              <a:t>pump</a:t>
            </a:r>
            <a:r>
              <a:rPr lang="en-GB" sz="2860" dirty="0"/>
              <a:t> H ions across the inner mitochondrial </a:t>
            </a:r>
            <a:r>
              <a:rPr lang="en-GB" sz="2860" dirty="0">
                <a:solidFill>
                  <a:srgbClr val="FF0000"/>
                </a:solidFill>
              </a:rPr>
              <a:t>membrane</a:t>
            </a:r>
            <a:r>
              <a:rPr lang="en-GB" sz="2860" dirty="0"/>
              <a:t>. </a:t>
            </a:r>
            <a:endParaRPr lang="en-GB" sz="2860" dirty="0" smtClean="0"/>
          </a:p>
          <a:p>
            <a:pPr>
              <a:defRPr/>
            </a:pPr>
            <a:r>
              <a:rPr lang="en-GB" sz="2860" dirty="0" smtClean="0"/>
              <a:t>The </a:t>
            </a:r>
            <a:r>
              <a:rPr lang="en-GB" sz="2860" dirty="0">
                <a:solidFill>
                  <a:srgbClr val="FF0000"/>
                </a:solidFill>
              </a:rPr>
              <a:t>return</a:t>
            </a:r>
            <a:r>
              <a:rPr lang="en-GB" sz="2860" dirty="0"/>
              <a:t> flow of H ions drives </a:t>
            </a:r>
            <a:r>
              <a:rPr lang="en-GB" sz="2860" dirty="0">
                <a:solidFill>
                  <a:srgbClr val="FF0000"/>
                </a:solidFill>
              </a:rPr>
              <a:t>ATP synthase </a:t>
            </a:r>
            <a:r>
              <a:rPr lang="en-GB" sz="2860" dirty="0"/>
              <a:t>and produces the bulk of the ATP generated by cellular </a:t>
            </a:r>
            <a:r>
              <a:rPr lang="en-GB" sz="2860" dirty="0">
                <a:solidFill>
                  <a:srgbClr val="FF0000"/>
                </a:solidFill>
              </a:rPr>
              <a:t>respiration</a:t>
            </a:r>
            <a:r>
              <a:rPr lang="en-GB" sz="2860" dirty="0"/>
              <a:t>. 	</a:t>
            </a:r>
          </a:p>
        </p:txBody>
      </p:sp>
    </p:spTree>
    <p:custDataLst>
      <p:tags r:id="rId1"/>
    </p:custDataLst>
  </p:cSld>
  <p:clrMapOvr>
    <a:masterClrMapping/>
  </p:clrMapOvr>
  <p:transition spd="slow">
    <p:wipe dir="r"/>
    <p:sndAc>
      <p:stSnd>
        <p:snd r:embed="rId4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F23059-B2E6-4FE9-8594-A4A3C96AB335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3333CC"/>
                </a:solidFill>
              </a:rPr>
              <a:t>Regulation of Respiration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00B050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/>
              <a:t>Regulation of aerobic respiration is done by </a:t>
            </a:r>
            <a:r>
              <a:rPr lang="en-US" dirty="0" smtClean="0">
                <a:solidFill>
                  <a:srgbClr val="C00000"/>
                </a:solidFill>
              </a:rPr>
              <a:t>feedback inhibition</a:t>
            </a:r>
            <a:r>
              <a:rPr lang="en-US" dirty="0" smtClean="0"/>
              <a:t>.</a:t>
            </a:r>
          </a:p>
          <a:p>
            <a:pPr eaLnBrk="1" hangingPunct="1">
              <a:buFontTx/>
              <a:buNone/>
            </a:pPr>
            <a:r>
              <a:rPr lang="en-US" dirty="0" smtClean="0"/>
              <a:t>-a step within </a:t>
            </a:r>
            <a:r>
              <a:rPr lang="en-US" dirty="0" err="1" smtClean="0"/>
              <a:t>glycolysis</a:t>
            </a:r>
            <a:r>
              <a:rPr lang="en-US" dirty="0" smtClean="0"/>
              <a:t> is </a:t>
            </a:r>
            <a:r>
              <a:rPr lang="en-US" dirty="0" err="1" smtClean="0">
                <a:solidFill>
                  <a:srgbClr val="FFFF00"/>
                </a:solidFill>
              </a:rPr>
              <a:t>allosterically</a:t>
            </a:r>
            <a:r>
              <a:rPr lang="en-US" dirty="0" smtClean="0"/>
              <a:t> inhibited by </a:t>
            </a:r>
            <a:r>
              <a:rPr lang="en-US" dirty="0" smtClean="0">
                <a:solidFill>
                  <a:srgbClr val="FF0000"/>
                </a:solidFill>
              </a:rPr>
              <a:t>ATP</a:t>
            </a:r>
            <a:r>
              <a:rPr lang="en-US" dirty="0" smtClean="0"/>
              <a:t> and by </a:t>
            </a:r>
            <a:r>
              <a:rPr lang="en-US" dirty="0" smtClean="0">
                <a:solidFill>
                  <a:srgbClr val="FF0000"/>
                </a:solidFill>
              </a:rPr>
              <a:t>citrate</a:t>
            </a:r>
          </a:p>
          <a:p>
            <a:pPr eaLnBrk="1" hangingPunct="1">
              <a:buFontTx/>
              <a:buNone/>
            </a:pPr>
            <a:r>
              <a:rPr lang="en-US" dirty="0" smtClean="0"/>
              <a:t>-</a:t>
            </a:r>
            <a:r>
              <a:rPr lang="en-US" u="sng" dirty="0" smtClean="0"/>
              <a:t>high levels of NADH inhibit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FF00"/>
                </a:solidFill>
              </a:rPr>
              <a:t>pyruvate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dehydrogenase</a:t>
            </a:r>
            <a:endParaRPr lang="en-US" dirty="0" smtClean="0">
              <a:solidFill>
                <a:srgbClr val="FFFF00"/>
              </a:solidFill>
            </a:endParaRPr>
          </a:p>
          <a:p>
            <a:pPr eaLnBrk="1" hangingPunct="1">
              <a:buFontTx/>
              <a:buNone/>
            </a:pPr>
            <a:r>
              <a:rPr lang="en-US" dirty="0" smtClean="0"/>
              <a:t>-</a:t>
            </a:r>
            <a:r>
              <a:rPr lang="en-US" u="sng" dirty="0" smtClean="0"/>
              <a:t>high levels of ATP inhibit </a:t>
            </a:r>
            <a:r>
              <a:rPr lang="en-US" dirty="0" smtClean="0">
                <a:solidFill>
                  <a:srgbClr val="FFFF00"/>
                </a:solidFill>
              </a:rPr>
              <a:t>citrate </a:t>
            </a:r>
            <a:r>
              <a:rPr lang="en-US" dirty="0" err="1" smtClean="0">
                <a:solidFill>
                  <a:srgbClr val="FFFF00"/>
                </a:solidFill>
              </a:rPr>
              <a:t>synthetase</a:t>
            </a:r>
            <a:endParaRPr lang="en-US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FF7CF0D-80AB-4059-BA4B-CED84F261063}" type="slidenum">
              <a:rPr lang="en-US" smtClean="0"/>
              <a:pPr/>
              <a:t>39</a:t>
            </a:fld>
            <a:endParaRPr lang="en-US" smtClean="0"/>
          </a:p>
        </p:txBody>
      </p:sp>
      <p:pic>
        <p:nvPicPr>
          <p:cNvPr id="38915" name="Picture 5" descr="CELLS_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38" y="0"/>
            <a:ext cx="9123362" cy="67484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CA596F2-3243-483D-9B73-DE128D489A4A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3333CC"/>
                </a:solidFill>
              </a:rPr>
              <a:t>Evolution of Metabolism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724400"/>
          </a:xfrm>
          <a:solidFill>
            <a:srgbClr val="FFC000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A hypothetical timeline for the evolution of metabolism in following </a:t>
            </a:r>
            <a:r>
              <a:rPr lang="en-US" u="sng" dirty="0" smtClean="0"/>
              <a:t>6 steps</a:t>
            </a:r>
            <a:r>
              <a:rPr lang="en-US" dirty="0" smtClean="0"/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1. ability to store chemical energy in </a:t>
            </a:r>
            <a:r>
              <a:rPr lang="en-US" dirty="0" smtClean="0">
                <a:solidFill>
                  <a:srgbClr val="FF0000"/>
                </a:solidFill>
              </a:rPr>
              <a:t>ATP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2. evolution of </a:t>
            </a:r>
            <a:r>
              <a:rPr lang="en-US" dirty="0" err="1" smtClean="0">
                <a:solidFill>
                  <a:srgbClr val="FF0000"/>
                </a:solidFill>
              </a:rPr>
              <a:t>glycolysis</a:t>
            </a:r>
            <a:endParaRPr lang="en-US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3. anaerobic photosynthesis (using </a:t>
            </a:r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)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4. use of H</a:t>
            </a:r>
            <a:r>
              <a:rPr lang="en-US" baseline="-25000" dirty="0" smtClean="0"/>
              <a:t>2</a:t>
            </a:r>
            <a:r>
              <a:rPr lang="en-US" dirty="0" smtClean="0"/>
              <a:t>O in aerobic photosynthesis (using </a:t>
            </a:r>
            <a:r>
              <a:rPr lang="en-US" dirty="0" smtClean="0">
                <a:solidFill>
                  <a:srgbClr val="FF0000"/>
                </a:solidFill>
              </a:rPr>
              <a:t>O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baseline="-25000" dirty="0" smtClean="0"/>
              <a:t> ;</a:t>
            </a:r>
            <a:r>
              <a:rPr lang="en-US" dirty="0" smtClean="0"/>
              <a:t> not H</a:t>
            </a:r>
            <a:r>
              <a:rPr lang="en-US" baseline="-25000" dirty="0" smtClean="0"/>
              <a:t>2</a:t>
            </a:r>
            <a:r>
              <a:rPr lang="en-US" dirty="0" smtClean="0"/>
              <a:t>S)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5. evolution of </a:t>
            </a:r>
            <a:r>
              <a:rPr lang="en-US" dirty="0" smtClean="0">
                <a:solidFill>
                  <a:srgbClr val="FF0000"/>
                </a:solidFill>
              </a:rPr>
              <a:t>nitrogen (</a:t>
            </a:r>
            <a:r>
              <a:rPr lang="en-US" dirty="0" smtClean="0"/>
              <a:t>N</a:t>
            </a:r>
            <a:r>
              <a:rPr lang="en-US" baseline="-25000" dirty="0" smtClean="0"/>
              <a:t>2</a:t>
            </a:r>
            <a:r>
              <a:rPr lang="en-US" dirty="0" smtClean="0">
                <a:solidFill>
                  <a:srgbClr val="FF0000"/>
                </a:solidFill>
              </a:rPr>
              <a:t>) fixation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6. aerobic respiration evolved most recently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  <p:transition spd="slow">
    <p:wipe dir="d"/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3" grpId="0" build="p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44450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44450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2265</TotalTime>
  <Words>1510</Words>
  <Application>Microsoft PowerPoint</Application>
  <PresentationFormat>On-screen Show (4:3)</PresentationFormat>
  <Paragraphs>211</Paragraphs>
  <Slides>40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Default Design</vt:lpstr>
      <vt:lpstr>How Cells Harvest Energy</vt:lpstr>
      <vt:lpstr>Sectional view of Mitochondrion showing its parts</vt:lpstr>
      <vt:lpstr>Relatonship between Glycolysis &amp; Gluconeogenesis</vt:lpstr>
      <vt:lpstr>Metabolic Integration</vt:lpstr>
      <vt:lpstr>Cellular Respiration</vt:lpstr>
      <vt:lpstr>Respiration</vt:lpstr>
      <vt:lpstr>Respiration</vt:lpstr>
      <vt:lpstr>Slide 8</vt:lpstr>
      <vt:lpstr>Slide 9</vt:lpstr>
      <vt:lpstr>Respiration</vt:lpstr>
      <vt:lpstr>Slide 11</vt:lpstr>
      <vt:lpstr>Respiration</vt:lpstr>
      <vt:lpstr>Respiration</vt:lpstr>
      <vt:lpstr>Oxidation of Glucose</vt:lpstr>
      <vt:lpstr>Slide 15</vt:lpstr>
      <vt:lpstr>Oxidation of Glucose</vt:lpstr>
      <vt:lpstr>Slide 17</vt:lpstr>
      <vt:lpstr>Glycolysis</vt:lpstr>
      <vt:lpstr>Slide 19</vt:lpstr>
      <vt:lpstr>Pyruvate Oxidation</vt:lpstr>
      <vt:lpstr>Slide 21</vt:lpstr>
      <vt:lpstr>Krebs Cycle</vt:lpstr>
      <vt:lpstr>Slide 23</vt:lpstr>
      <vt:lpstr>Krebs Cycle</vt:lpstr>
      <vt:lpstr>Electron Transport Chain</vt:lpstr>
      <vt:lpstr>Slide 26</vt:lpstr>
      <vt:lpstr>Types of mobile Electron carriers</vt:lpstr>
      <vt:lpstr>Slide 28</vt:lpstr>
      <vt:lpstr>Final Third Stage or terminal chain</vt:lpstr>
      <vt:lpstr>Electron Transport Chain</vt:lpstr>
      <vt:lpstr>Slide 31</vt:lpstr>
      <vt:lpstr>Role of ATP Synthase</vt:lpstr>
      <vt:lpstr>Slide 33</vt:lpstr>
      <vt:lpstr>Energy Yield of Respiration</vt:lpstr>
      <vt:lpstr>Slide 35</vt:lpstr>
      <vt:lpstr>Electron Transport Chain</vt:lpstr>
      <vt:lpstr>Slide 37</vt:lpstr>
      <vt:lpstr>Regulation of Respiration</vt:lpstr>
      <vt:lpstr>Slide 39</vt:lpstr>
      <vt:lpstr>Evolution of Metabolism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Valued Gateway Client</dc:creator>
  <cp:lastModifiedBy>Rakhal Debnath</cp:lastModifiedBy>
  <cp:revision>78</cp:revision>
  <dcterms:created xsi:type="dcterms:W3CDTF">2003-09-01T15:30:09Z</dcterms:created>
  <dcterms:modified xsi:type="dcterms:W3CDTF">2019-05-06T17:24:50Z</dcterms:modified>
</cp:coreProperties>
</file>